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5.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embeddings/oleObject6.bin" ContentType="application/vnd.openxmlformats-officedocument.oleObject"/>
  <Override PartName="/ppt/notesSlides/notesSlide55.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56.xml" ContentType="application/vnd.openxmlformats-officedocument.presentationml.notesSlide+xml"/>
  <Override PartName="/ppt/embeddings/oleObject10.bin" ContentType="application/vnd.openxmlformats-officedocument.oleObject"/>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embeddings/oleObject11.bin" ContentType="application/vnd.openxmlformats-officedocument.oleObject"/>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notesSlides/notesSlide67.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68.xml" ContentType="application/vnd.openxmlformats-officedocument.presentationml.notesSlide+xml"/>
  <Override PartName="/ppt/embeddings/oleObject17.bin" ContentType="application/vnd.openxmlformats-officedocument.oleObject"/>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embeddings/oleObject18.bin" ContentType="application/vnd.openxmlformats-officedocument.oleObject"/>
  <Override PartName="/ppt/notesSlides/notesSlide74.xml" ContentType="application/vnd.openxmlformats-officedocument.presentationml.notesSlide+xml"/>
  <Override PartName="/ppt/embeddings/oleObject19.bin" ContentType="application/vnd.openxmlformats-officedocument.oleObject"/>
  <Override PartName="/ppt/notesSlides/notesSlide75.xml" ContentType="application/vnd.openxmlformats-officedocument.presentationml.notesSlide+xml"/>
  <Override PartName="/ppt/embeddings/oleObject20.bin" ContentType="application/vnd.openxmlformats-officedocument.oleObject"/>
  <Override PartName="/ppt/notesSlides/notesSlide76.xml" ContentType="application/vnd.openxmlformats-officedocument.presentationml.notesSlide+xml"/>
  <Override PartName="/ppt/notesSlides/notesSlide77.xml" ContentType="application/vnd.openxmlformats-officedocument.presentationml.notesSlide+xml"/>
  <Override PartName="/ppt/embeddings/oleObject21.bin" ContentType="application/vnd.openxmlformats-officedocument.oleObject"/>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95"/>
  </p:notesMasterIdLst>
  <p:sldIdLst>
    <p:sldId id="1204" r:id="rId2"/>
    <p:sldId id="1205" r:id="rId3"/>
    <p:sldId id="1202" r:id="rId4"/>
    <p:sldId id="1203" r:id="rId5"/>
    <p:sldId id="1195" r:id="rId6"/>
    <p:sldId id="1196" r:id="rId7"/>
    <p:sldId id="1197" r:id="rId8"/>
    <p:sldId id="1198" r:id="rId9"/>
    <p:sldId id="1199" r:id="rId10"/>
    <p:sldId id="1200" r:id="rId11"/>
    <p:sldId id="1201" r:id="rId12"/>
    <p:sldId id="1191" r:id="rId13"/>
    <p:sldId id="1089" r:id="rId14"/>
    <p:sldId id="1192" r:id="rId15"/>
    <p:sldId id="1128" r:id="rId16"/>
    <p:sldId id="1093" r:id="rId17"/>
    <p:sldId id="1207" r:id="rId18"/>
    <p:sldId id="1125" r:id="rId19"/>
    <p:sldId id="1097" r:id="rId20"/>
    <p:sldId id="1098" r:id="rId21"/>
    <p:sldId id="1121" r:id="rId22"/>
    <p:sldId id="1209" r:id="rId23"/>
    <p:sldId id="1210" r:id="rId24"/>
    <p:sldId id="1211" r:id="rId25"/>
    <p:sldId id="1107" r:id="rId26"/>
    <p:sldId id="1177" r:id="rId27"/>
    <p:sldId id="1178" r:id="rId28"/>
    <p:sldId id="1179" r:id="rId29"/>
    <p:sldId id="1180" r:id="rId30"/>
    <p:sldId id="1114" r:id="rId31"/>
    <p:sldId id="1122" r:id="rId32"/>
    <p:sldId id="1117" r:id="rId33"/>
    <p:sldId id="1212" r:id="rId34"/>
    <p:sldId id="1213" r:id="rId35"/>
    <p:sldId id="1214" r:id="rId36"/>
    <p:sldId id="1215" r:id="rId37"/>
    <p:sldId id="1181" r:id="rId38"/>
    <p:sldId id="1119" r:id="rId39"/>
    <p:sldId id="1216" r:id="rId40"/>
    <p:sldId id="1182" r:id="rId41"/>
    <p:sldId id="1208" r:id="rId42"/>
    <p:sldId id="1132" r:id="rId43"/>
    <p:sldId id="1183" r:id="rId44"/>
    <p:sldId id="1120" r:id="rId45"/>
    <p:sldId id="1130" r:id="rId46"/>
    <p:sldId id="1184" r:id="rId47"/>
    <p:sldId id="1185" r:id="rId48"/>
    <p:sldId id="1100" r:id="rId49"/>
    <p:sldId id="1133" r:id="rId50"/>
    <p:sldId id="1134" r:id="rId51"/>
    <p:sldId id="1217" r:id="rId52"/>
    <p:sldId id="1135" r:id="rId53"/>
    <p:sldId id="1137" r:id="rId54"/>
    <p:sldId id="1218" r:id="rId55"/>
    <p:sldId id="1138" r:id="rId56"/>
    <p:sldId id="1139" r:id="rId57"/>
    <p:sldId id="1140" r:id="rId58"/>
    <p:sldId id="1186" r:id="rId59"/>
    <p:sldId id="1187" r:id="rId60"/>
    <p:sldId id="1190" r:id="rId61"/>
    <p:sldId id="1188" r:id="rId62"/>
    <p:sldId id="1141" r:id="rId63"/>
    <p:sldId id="1219" r:id="rId64"/>
    <p:sldId id="1142" r:id="rId65"/>
    <p:sldId id="1143" r:id="rId66"/>
    <p:sldId id="1145" r:id="rId67"/>
    <p:sldId id="1146" r:id="rId68"/>
    <p:sldId id="1147" r:id="rId69"/>
    <p:sldId id="1148" r:id="rId70"/>
    <p:sldId id="1149" r:id="rId71"/>
    <p:sldId id="1153" r:id="rId72"/>
    <p:sldId id="1154" r:id="rId73"/>
    <p:sldId id="1155" r:id="rId74"/>
    <p:sldId id="1156" r:id="rId75"/>
    <p:sldId id="1157" r:id="rId76"/>
    <p:sldId id="1158" r:id="rId77"/>
    <p:sldId id="1159" r:id="rId78"/>
    <p:sldId id="1160" r:id="rId79"/>
    <p:sldId id="1161" r:id="rId80"/>
    <p:sldId id="1162" r:id="rId81"/>
    <p:sldId id="1163" r:id="rId82"/>
    <p:sldId id="1164" r:id="rId83"/>
    <p:sldId id="1165" r:id="rId84"/>
    <p:sldId id="1166" r:id="rId85"/>
    <p:sldId id="1167" r:id="rId86"/>
    <p:sldId id="1168" r:id="rId87"/>
    <p:sldId id="1169" r:id="rId88"/>
    <p:sldId id="1170" r:id="rId89"/>
    <p:sldId id="1171" r:id="rId90"/>
    <p:sldId id="1172" r:id="rId91"/>
    <p:sldId id="1173" r:id="rId92"/>
    <p:sldId id="1174" r:id="rId93"/>
    <p:sldId id="1189" r:id="rId9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ECFF"/>
    <a:srgbClr val="CCFFCC"/>
    <a:srgbClr val="FFCC66"/>
    <a:srgbClr val="3399FF"/>
    <a:srgbClr val="CC3300"/>
    <a:srgbClr val="66CC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848"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782"/>
    </p:cViewPr>
  </p:sorterViewPr>
  <p:notesViewPr>
    <p:cSldViewPr>
      <p:cViewPr varScale="1">
        <p:scale>
          <a:sx n="64" d="100"/>
          <a:sy n="64" d="100"/>
        </p:scale>
        <p:origin x="-2814"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wmf"/><Relationship Id="rId3"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wmf"/><Relationship Id="rId2" Type="http://schemas.openxmlformats.org/officeDocument/2006/relationships/image" Target="../media/image7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emf"/><Relationship Id="rId2" Type="http://schemas.openxmlformats.org/officeDocument/2006/relationships/image" Target="../media/image8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 Id="rId2" Type="http://schemas.openxmlformats.org/officeDocument/2006/relationships/image" Target="../media/image8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8.wmf"/><Relationship Id="rId3"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5603"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5"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5606"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5607"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F96D1BCD-E011-E14D-AC48-74F6470AD9CC}" type="slidenum">
              <a:rPr lang="en-US"/>
              <a:pPr/>
              <a:t>‹#›</a:t>
            </a:fld>
            <a:endParaRPr lang="en-US"/>
          </a:p>
        </p:txBody>
      </p:sp>
    </p:spTree>
    <p:extLst>
      <p:ext uri="{BB962C8B-B14F-4D97-AF65-F5344CB8AC3E}">
        <p14:creationId xmlns:p14="http://schemas.microsoft.com/office/powerpoint/2010/main" val="37800586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392AD16-CF75-D546-B63B-F6C46384200F}" type="slidenum">
              <a:rPr lang="en-US"/>
              <a:pPr eaLnBrk="1" hangingPunct="1"/>
              <a:t>1</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151A10E-2936-B84F-BE58-7C9B38D11CB8}" type="slidenum">
              <a:rPr lang="en-US"/>
              <a:pPr eaLnBrk="1" hangingPunct="1"/>
              <a:t>11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2D1F33F-0D6C-004A-931A-BD8D857D28AC}" type="slidenum">
              <a:rPr lang="en-US"/>
              <a:pPr eaLnBrk="1" hangingPunct="1"/>
              <a:t>12</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8E36976-B4B0-8848-928F-918B7A21B64E}" type="slidenum">
              <a:rPr lang="en-US"/>
              <a:pPr eaLnBrk="1" hangingPunct="1"/>
              <a:t>13</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B26BDC5-A403-1748-8787-3FEC01989062}" type="slidenum">
              <a:rPr lang="en-US"/>
              <a:pPr eaLnBrk="1" hangingPunct="1"/>
              <a:t>14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A248DF7-B23A-C34A-B940-EC4E08065579}" type="slidenum">
              <a:rPr lang="en-US"/>
              <a:pPr eaLnBrk="1" hangingPunct="1"/>
              <a:t>15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D826A8-E9C3-D748-A853-5383047852E1}" type="slidenum">
              <a:rPr lang="en-US"/>
              <a:pPr eaLnBrk="1" hangingPunct="1"/>
              <a:t>16</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ACEEF7F-5041-024C-8D08-EDFA2517B4BA}" type="slidenum">
              <a:rPr lang="en-US"/>
              <a:pPr eaLnBrk="1" hangingPunct="1"/>
              <a:t>18</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8A2E10C-1EBA-AB42-84EA-E5C533BF7A93}" type="slidenum">
              <a:rPr lang="en-US"/>
              <a:pPr eaLnBrk="1" hangingPunct="1"/>
              <a:t>19</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6230195-9E2D-4F4A-8070-43601C930E48}" type="slidenum">
              <a:rPr lang="en-US"/>
              <a:pPr eaLnBrk="1" hangingPunct="1"/>
              <a:t>20</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64ACEF-5A0A-5745-88E8-C86797031383}" type="slidenum">
              <a:rPr lang="en-US"/>
              <a:pPr eaLnBrk="1" hangingPunct="1"/>
              <a:t>21</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1C43521-CDD7-5540-8095-5763696C8746}" type="slidenum">
              <a:rPr lang="en-US"/>
              <a:pPr eaLnBrk="1" hangingPunct="1"/>
              <a:t>3</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A0E3952-5C1F-C841-9262-57C505494834}" type="slidenum">
              <a:rPr lang="en-US"/>
              <a:pPr eaLnBrk="1" hangingPunct="1"/>
              <a:t>25</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027BE3A-41F1-BA40-95B7-4EFDCEF34675}" type="slidenum">
              <a:rPr lang="en-US"/>
              <a:pPr eaLnBrk="1" hangingPunct="1"/>
              <a:t>26</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BAF6DE1-A4CB-7048-A07D-03C7B52AB14D}" type="slidenum">
              <a:rPr lang="en-US"/>
              <a:pPr eaLnBrk="1" hangingPunct="1"/>
              <a:t>27</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14BB141-0062-B24E-8A4D-0C3C160A1BFA}" type="slidenum">
              <a:rPr lang="en-US"/>
              <a:pPr eaLnBrk="1" hangingPunct="1"/>
              <a:t>28</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DA62F37-8C4E-5B40-9163-35B4D966F6E1}" type="slidenum">
              <a:rPr lang="en-US"/>
              <a:pPr eaLnBrk="1" hangingPunct="1"/>
              <a:t>29</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2049E0-649A-8B41-B2C5-811225292C70}" type="slidenum">
              <a:rPr lang="en-US"/>
              <a:pPr eaLnBrk="1" hangingPunct="1"/>
              <a:t>30</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260B320-A821-7643-909E-8EEF799E948C}" type="slidenum">
              <a:rPr lang="en-US"/>
              <a:pPr eaLnBrk="1" hangingPunct="1"/>
              <a:t>31</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FB5408A-8421-404F-A394-D2D1A05CC404}" type="slidenum">
              <a:rPr lang="en-US"/>
              <a:pPr eaLnBrk="1" hangingPunct="1"/>
              <a:t>32</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0831E3-DCC4-FF48-AA43-C8E8FBAA555C}" type="slidenum">
              <a:rPr lang="en-US"/>
              <a:pPr eaLnBrk="1" hangingPunct="1"/>
              <a:t>37</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4F27477-5E29-344D-9256-17239E572A18}" type="slidenum">
              <a:rPr lang="en-US"/>
              <a:pPr eaLnBrk="1" hangingPunct="1"/>
              <a:t>38</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ABCDA1F-9B22-E94A-A12C-A5BE557A3145}" type="slidenum">
              <a:rPr lang="en-US"/>
              <a:pPr eaLnBrk="1" hangingPunct="1"/>
              <a:t>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37FBE37-BE9D-4344-B680-F2E796E5EC11}" type="slidenum">
              <a:rPr lang="en-US"/>
              <a:pPr eaLnBrk="1" hangingPunct="1"/>
              <a:t>40</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33BCAB-00F8-2F4E-99FE-2A9E3306E4B9}" type="slidenum">
              <a:rPr lang="en-US"/>
              <a:pPr eaLnBrk="1" hangingPunct="1"/>
              <a:t>41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9289371-85B9-1240-AF20-0750DC31640D}" type="slidenum">
              <a:rPr lang="en-US"/>
              <a:pPr eaLnBrk="1" hangingPunct="1"/>
              <a:t>42</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1F26725-846E-6A41-8B1E-D893B019A020}" type="slidenum">
              <a:rPr lang="en-US"/>
              <a:pPr eaLnBrk="1" hangingPunct="1"/>
              <a:t>43</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A0F798-430B-5843-8B82-520980EA17F9}" type="slidenum">
              <a:rPr lang="en-US"/>
              <a:pPr eaLnBrk="1" hangingPunct="1"/>
              <a:t>44</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AF47A3E-41EE-E945-B344-9EB31579DCAA}" type="slidenum">
              <a:rPr lang="en-US"/>
              <a:pPr eaLnBrk="1" hangingPunct="1"/>
              <a:t>45</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9A30258-6E0E-4B48-BDF7-9E5F96EF4D08}" type="slidenum">
              <a:rPr lang="en-US"/>
              <a:pPr eaLnBrk="1" hangingPunct="1"/>
              <a:t>46</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DE68048-8C49-CA4F-A8C2-9B149FAAB794}" type="slidenum">
              <a:rPr lang="en-US"/>
              <a:pPr eaLnBrk="1" hangingPunct="1"/>
              <a:t>47</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1724A38-DDF1-2B4C-9832-8952F2B52090}" type="slidenum">
              <a:rPr lang="en-US"/>
              <a:pPr eaLnBrk="1" hangingPunct="1"/>
              <a:t>48</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EAF56CD-AD41-8849-8C99-D9DF6B0C1800}" type="slidenum">
              <a:rPr lang="en-US"/>
              <a:pPr eaLnBrk="1" hangingPunct="1"/>
              <a:t>49</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738579F-A61A-A647-9A71-096B1B545BB8}" type="slidenum">
              <a:rPr lang="en-US"/>
              <a:pPr eaLnBrk="1" hangingPunct="1"/>
              <a:t>5</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C47A6E2-D8E8-2348-AF49-FAFFC0060DCC}" type="slidenum">
              <a:rPr lang="en-US"/>
              <a:pPr eaLnBrk="1" hangingPunct="1"/>
              <a:t>50</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4935BB-15C2-0144-9B9B-F2F23DCC94C7}" type="slidenum">
              <a:rPr lang="en-US"/>
              <a:pPr eaLnBrk="1" hangingPunct="1"/>
              <a:t>52</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78F8618-8143-3E48-BBE4-48224DA5A354}" type="slidenum">
              <a:rPr lang="en-US"/>
              <a:pPr eaLnBrk="1" hangingPunct="1"/>
              <a:t>53</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99E80E4-C3ED-7743-BA0B-7C01F1175D07}" type="slidenum">
              <a:rPr lang="en-US"/>
              <a:pPr eaLnBrk="1" hangingPunct="1"/>
              <a:t>55</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B8B9C08-61DA-7848-88C6-31D6F543AC87}" type="slidenum">
              <a:rPr lang="en-US"/>
              <a:pPr eaLnBrk="1" hangingPunct="1"/>
              <a:t>56</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8087910-9419-7C48-9AD6-63667F0C0C0C}" type="slidenum">
              <a:rPr lang="en-US"/>
              <a:pPr eaLnBrk="1" hangingPunct="1"/>
              <a:t>57</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A780E8A-FFE3-F04C-8D24-67C7C84C720E}" type="slidenum">
              <a:rPr lang="en-US"/>
              <a:pPr eaLnBrk="1" hangingPunct="1"/>
              <a:t>58</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69135DF-C23A-BC40-8411-075EA63F1C1C}" type="slidenum">
              <a:rPr lang="en-US"/>
              <a:pPr eaLnBrk="1" hangingPunct="1"/>
              <a:t>59</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42BD1B5-BB4A-B847-B5C9-7A339CA5C846}" type="slidenum">
              <a:rPr lang="en-US"/>
              <a:pPr eaLnBrk="1" hangingPunct="1"/>
              <a:t>60</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DA35AF8-DA80-3442-82D1-52DB1F95B180}" type="slidenum">
              <a:rPr lang="en-US"/>
              <a:pPr eaLnBrk="1" hangingPunct="1"/>
              <a:t>61</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B991C9B-E1FC-C745-8E6E-5A262B4C7A4C}" type="slidenum">
              <a:rPr lang="en-US"/>
              <a:pPr eaLnBrk="1" hangingPunct="1"/>
              <a:t>6</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89A53F4-3963-394D-8A49-085F1FCC6B5D}" type="slidenum">
              <a:rPr lang="en-US"/>
              <a:pPr eaLnBrk="1" hangingPunct="1"/>
              <a:t>62</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6DB2259-D145-4B4E-B44E-2134246F99DC}" type="slidenum">
              <a:rPr lang="en-US"/>
              <a:pPr eaLnBrk="1" hangingPunct="1"/>
              <a:t>64</a:t>
            </a:fld>
            <a:endParaRPr 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22722FA-9853-374D-A209-421ECA866324}" type="slidenum">
              <a:rPr lang="en-US"/>
              <a:pPr eaLnBrk="1" hangingPunct="1"/>
              <a:t>65</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D46ABAD-ABFF-4049-952D-7D9DCCE13E65}" type="slidenum">
              <a:rPr lang="en-US"/>
              <a:pPr eaLnBrk="1" hangingPunct="1"/>
              <a:t>66</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32FDDBD-B1B4-0643-9E83-9091F25E369F}" type="slidenum">
              <a:rPr lang="en-US"/>
              <a:pPr eaLnBrk="1" hangingPunct="1"/>
              <a:t>67</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EB99889-A990-0443-B7E8-C019F290A648}" type="slidenum">
              <a:rPr lang="en-US"/>
              <a:pPr eaLnBrk="1" hangingPunct="1"/>
              <a:t>68</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ADDFD2D-07E1-BF41-9479-1BD4CE6E020B}" type="slidenum">
              <a:rPr lang="en-US"/>
              <a:pPr eaLnBrk="1" hangingPunct="1"/>
              <a:t>69</a:t>
            </a:fld>
            <a:endParaRPr lang="en-US"/>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59FA018-14AD-944F-B6A2-66C4DC7F557E}" type="slidenum">
              <a:rPr lang="en-US"/>
              <a:pPr eaLnBrk="1" hangingPunct="1"/>
              <a:t>70</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42E9FC7-99FA-F843-85F5-FC094F5960F6}" type="slidenum">
              <a:rPr lang="en-US"/>
              <a:pPr eaLnBrk="1" hangingPunct="1"/>
              <a:t>71</a:t>
            </a:fld>
            <a:endParaRPr 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4421A3B-AACC-0346-8A46-A74699F5B52E}" type="slidenum">
              <a:rPr lang="en-US"/>
              <a:pPr eaLnBrk="1" hangingPunct="1"/>
              <a:t>72</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B176F41-A8B9-C041-AEE5-DF83FA31C12C}" type="slidenum">
              <a:rPr lang="en-US"/>
              <a:pPr eaLnBrk="1" hangingPunct="1"/>
              <a:t>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52C7F7-30B5-7D45-B06D-3D2A0CA8154C}" type="slidenum">
              <a:rPr lang="en-US"/>
              <a:pPr eaLnBrk="1" hangingPunct="1"/>
              <a:t>73</a:t>
            </a:fld>
            <a:endParaRPr lang="en-US"/>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A792F15-0B3F-6046-A40F-5FE7B04799C5}" type="slidenum">
              <a:rPr lang="en-US"/>
              <a:pPr eaLnBrk="1" hangingPunct="1"/>
              <a:t>74</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AE2F2F-8EE5-A348-816C-FF33AD96B43C}" type="slidenum">
              <a:rPr lang="en-US"/>
              <a:pPr eaLnBrk="1" hangingPunct="1"/>
              <a:t>75</a:t>
            </a:fld>
            <a:endParaRPr 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724721F-B1D6-7042-B54E-6178D33D6CF2}" type="slidenum">
              <a:rPr lang="en-US"/>
              <a:pPr eaLnBrk="1" hangingPunct="1"/>
              <a:t>76</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09D758A-111E-7F42-9F7D-2F87DAB2E213}" type="slidenum">
              <a:rPr lang="en-US"/>
              <a:pPr eaLnBrk="1" hangingPunct="1"/>
              <a:t>77</a:t>
            </a:fld>
            <a:endParaRPr lang="en-US"/>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E0F0761-6AC6-4E42-82A9-0E4D0D4A7AF4}" type="slidenum">
              <a:rPr lang="en-US"/>
              <a:pPr eaLnBrk="1" hangingPunct="1"/>
              <a:t>78</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ABA038B-8330-B046-AECE-D6A9D2C4EE38}" type="slidenum">
              <a:rPr lang="en-US"/>
              <a:pPr eaLnBrk="1" hangingPunct="1"/>
              <a:t>79</a:t>
            </a:fld>
            <a:endParaRPr lang="en-US"/>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EF583D5-F3DD-0D4C-827A-03016D7FA130}" type="slidenum">
              <a:rPr lang="en-US"/>
              <a:pPr eaLnBrk="1" hangingPunct="1"/>
              <a:t>80</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1FCDF74-42E8-F847-A2EF-4E3E50BC86A4}" type="slidenum">
              <a:rPr lang="en-US"/>
              <a:pPr eaLnBrk="1" hangingPunct="1"/>
              <a:t>81</a:t>
            </a:fld>
            <a:endParaRPr lang="en-US"/>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FF03391-B32D-1449-8FED-66617F22C9BC}" type="slidenum">
              <a:rPr lang="en-US"/>
              <a:pPr eaLnBrk="1" hangingPunct="1"/>
              <a:t>82</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7E2B801-4A4D-F643-B87E-5BCAE6304E57}" type="slidenum">
              <a:rPr lang="en-US"/>
              <a:pPr eaLnBrk="1" hangingPunct="1"/>
              <a:t>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713081F-2065-A449-8EC1-EE70B1433E60}" type="slidenum">
              <a:rPr lang="en-US"/>
              <a:pPr eaLnBrk="1" hangingPunct="1"/>
              <a:t>83</a:t>
            </a:fld>
            <a:endParaRPr lang="en-US"/>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5EC632-F842-4448-AA28-6D35516112E3}" type="slidenum">
              <a:rPr lang="en-US"/>
              <a:pPr eaLnBrk="1" hangingPunct="1"/>
              <a:t>84</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FB7617B-F806-5D43-BE94-BE3A3A540DE4}" type="slidenum">
              <a:rPr lang="en-US"/>
              <a:pPr eaLnBrk="1" hangingPunct="1"/>
              <a:t>85</a:t>
            </a:fld>
            <a:endParaRPr lang="en-US"/>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48EBA5-7A60-FF43-BCE6-014A345851D2}" type="slidenum">
              <a:rPr lang="en-US"/>
              <a:pPr eaLnBrk="1" hangingPunct="1"/>
              <a:t>86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7CD7004-3FF2-284B-9D8A-10BA5E13D146}" type="slidenum">
              <a:rPr lang="en-US"/>
              <a:pPr eaLnBrk="1" hangingPunct="1"/>
              <a:t>87</a:t>
            </a:fld>
            <a:endParaRPr lang="en-US"/>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F9597DC-C751-FD4A-B469-EEA5C5353A13}" type="slidenum">
              <a:rPr lang="en-US"/>
              <a:pPr eaLnBrk="1" hangingPunct="1"/>
              <a:t>88</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17D7F9-3C23-9949-9E12-11036F754FA1}" type="slidenum">
              <a:rPr lang="en-US"/>
              <a:pPr eaLnBrk="1" hangingPunct="1"/>
              <a:t>89</a:t>
            </a:fld>
            <a:endParaRPr lang="en-US"/>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F2A69B9-4BA9-BA49-B2D5-9D5FEB9F7475}" type="slidenum">
              <a:rPr lang="en-US"/>
              <a:pPr eaLnBrk="1" hangingPunct="1"/>
              <a:t>90</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DA76889-9344-B44D-BCB0-6999D128515C}" type="slidenum">
              <a:rPr lang="en-US"/>
              <a:pPr eaLnBrk="1" hangingPunct="1"/>
              <a:t>91</a:t>
            </a:fld>
            <a:endParaRPr lang="en-US"/>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C4414DB-C412-7145-B5A0-49878CC28036}" type="slidenum">
              <a:rPr lang="en-US"/>
              <a:pPr eaLnBrk="1" hangingPunct="1"/>
              <a:t>92</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C09431-92F1-3943-A7E0-AD5BC931E636}" type="slidenum">
              <a:rPr lang="en-US"/>
              <a:pPr eaLnBrk="1" hangingPunct="1"/>
              <a:t>9</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6163BFF-E814-2141-BA18-A386B2E7CD59}" type="slidenum">
              <a:rPr lang="en-US"/>
              <a:pPr eaLnBrk="1" hangingPunct="1"/>
              <a:t>93</a:t>
            </a:fld>
            <a:endParaRPr lang="en-US"/>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9ED93B3-B3FB-5142-AEEB-224FF8C37C84}" type="slidenum">
              <a:rPr lang="en-US"/>
              <a:pPr eaLnBrk="1" hangingPunct="1"/>
              <a:t>10</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914400 h 1000"/>
              <a:gd name="T2" fmla="*/ 0 w 1000"/>
              <a:gd name="T3" fmla="*/ 0 h 1000"/>
              <a:gd name="T4" fmla="*/ 79248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8575" cap="flat" cmpd="sng">
            <a:solidFill>
              <a:srgbClr val="333399"/>
            </a:solidFill>
            <a:prstDash val="solid"/>
            <a:miter lim="800000"/>
            <a:headEnd/>
            <a:tailEnd/>
          </a:ln>
        </p:spPr>
        <p:txBody>
          <a:bodyPr/>
          <a:lstStyle/>
          <a:p>
            <a:pPr>
              <a:defRPr/>
            </a:pPr>
            <a:endParaRPr lang="en-US">
              <a:latin typeface="Arial" pitchFamily="34" charset="0"/>
              <a:ea typeface="ＭＳ Ｐゴシック" pitchFamily="34" charset="-128"/>
              <a:cs typeface="+mn-cs"/>
            </a:endParaRPr>
          </a:p>
        </p:txBody>
      </p:sp>
      <p:sp>
        <p:nvSpPr>
          <p:cNvPr id="5" name="Line 8"/>
          <p:cNvSpPr>
            <a:spLocks noChangeShapeType="1"/>
          </p:cNvSpPr>
          <p:nvPr/>
        </p:nvSpPr>
        <p:spPr bwMode="auto">
          <a:xfrm>
            <a:off x="1981200" y="3962400"/>
            <a:ext cx="6511925" cy="0"/>
          </a:xfrm>
          <a:prstGeom prst="line">
            <a:avLst/>
          </a:prstGeom>
          <a:noFill/>
          <a:ln w="28575">
            <a:solidFill>
              <a:srgbClr val="333399"/>
            </a:solidFill>
            <a:round/>
            <a:headEnd/>
            <a:tailEnd/>
          </a:ln>
          <a:effectLst/>
          <a:extLst/>
        </p:spPr>
        <p:txBody>
          <a:bodyPr/>
          <a:lstStyle/>
          <a:p>
            <a:pPr>
              <a:defRPr/>
            </a:pPr>
            <a:endParaRPr lang="en-US">
              <a:cs typeface="+mn-cs"/>
            </a:endParaRPr>
          </a:p>
        </p:txBody>
      </p:sp>
      <p:sp>
        <p:nvSpPr>
          <p:cNvPr id="6146" name="Rectangle 2"/>
          <p:cNvSpPr>
            <a:spLocks noGrp="1" noChangeArrowheads="1"/>
          </p:cNvSpPr>
          <p:nvPr>
            <p:ph type="ctrTitle"/>
          </p:nvPr>
        </p:nvSpPr>
        <p:spPr>
          <a:xfrm>
            <a:off x="914400" y="1524000"/>
            <a:ext cx="7623175" cy="1752600"/>
          </a:xfrm>
        </p:spPr>
        <p:txBody>
          <a:bodyPr/>
          <a:lstStyle>
            <a:lvl1pPr>
              <a:defRPr sz="4800"/>
            </a:lvl1pPr>
          </a:lstStyle>
          <a:p>
            <a:pPr lvl="0"/>
            <a:r>
              <a:rPr lang="en-US" noProof="0" smtClean="0"/>
              <a:t>Click to edit Master title style</a:t>
            </a:r>
          </a:p>
        </p:txBody>
      </p:sp>
      <p:sp>
        <p:nvSpPr>
          <p:cNvPr id="6147"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a:lvl1pPr>
          </a:lstStyle>
          <a:p>
            <a:pPr lvl="0"/>
            <a:r>
              <a:rPr lang="en-US" noProof="0" smtClean="0"/>
              <a:t>Click to edit Master subtitle style</a:t>
            </a:r>
          </a:p>
        </p:txBody>
      </p:sp>
      <p:sp>
        <p:nvSpPr>
          <p:cNvPr id="6" name="Rectangle 4"/>
          <p:cNvSpPr>
            <a:spLocks noGrp="1" noChangeArrowheads="1"/>
          </p:cNvSpPr>
          <p:nvPr>
            <p:ph type="dt" sz="half" idx="10"/>
          </p:nvPr>
        </p:nvSpPr>
        <p:spPr bwMode="auto">
          <a:xfrm>
            <a:off x="457200" y="6243638"/>
            <a:ext cx="2133600" cy="457200"/>
          </a:xfrm>
          <a:prstGeom prst="rect">
            <a:avLst/>
          </a:prstGeom>
          <a:extLst/>
        </p:spPr>
        <p:txBody>
          <a:bodyPr vert="horz" wrap="square" lIns="91440" tIns="45720" rIns="91440" bIns="45720" numCol="1" anchor="b" anchorCtr="0" compatLnSpc="1">
            <a:prstTxWarp prst="textNoShape">
              <a:avLst/>
            </a:prstTxWarp>
          </a:bodyPr>
          <a:lstStyle>
            <a:lvl1pPr>
              <a:defRPr sz="1200">
                <a:latin typeface="+mj-lt"/>
                <a:ea typeface="ＭＳ Ｐゴシック" charset="0"/>
                <a:cs typeface="+mn-cs"/>
              </a:defRPr>
            </a:lvl1pPr>
          </a:lstStyle>
          <a:p>
            <a:pPr>
              <a:defRPr/>
            </a:pPr>
            <a:endParaRPr lang="en-US"/>
          </a:p>
        </p:txBody>
      </p:sp>
      <p:sp>
        <p:nvSpPr>
          <p:cNvPr id="7" name="Rectangle 5"/>
          <p:cNvSpPr>
            <a:spLocks noGrp="1" noChangeArrowheads="1"/>
          </p:cNvSpPr>
          <p:nvPr>
            <p:ph type="ftr" sz="quarter" idx="11"/>
          </p:nvPr>
        </p:nvSpPr>
        <p:spPr bwMode="auto">
          <a:xfrm>
            <a:off x="3124200" y="6243638"/>
            <a:ext cx="2895600" cy="457200"/>
          </a:xfrm>
          <a:prstGeom prst="rect">
            <a:avLst/>
          </a:prstGeom>
          <a:extLst/>
        </p:spPr>
        <p:txBody>
          <a:bodyPr vert="horz" wrap="square" lIns="91440" tIns="45720" rIns="91440" bIns="45720" numCol="1" anchor="b" anchorCtr="0" compatLnSpc="1">
            <a:prstTxWarp prst="textNoShape">
              <a:avLst/>
            </a:prstTxWarp>
          </a:bodyPr>
          <a:lstStyle>
            <a:lvl1pPr algn="ctr">
              <a:defRPr sz="1200">
                <a:latin typeface="+mj-lt"/>
                <a:ea typeface="ＭＳ Ｐゴシック" charset="0"/>
                <a:cs typeface="+mn-cs"/>
              </a:defRPr>
            </a:lvl1pPr>
          </a:lstStyle>
          <a:p>
            <a:pPr>
              <a:defRPr/>
            </a:pPr>
            <a:endParaRPr lang="en-US"/>
          </a:p>
        </p:txBody>
      </p:sp>
      <p:sp>
        <p:nvSpPr>
          <p:cNvPr id="8" name="Rectangle 6"/>
          <p:cNvSpPr>
            <a:spLocks noGrp="1" noChangeArrowheads="1"/>
          </p:cNvSpPr>
          <p:nvPr>
            <p:ph type="sldNum" sz="quarter" idx="12"/>
          </p:nvPr>
        </p:nvSpPr>
        <p:spPr bwMode="auto">
          <a:xfrm>
            <a:off x="6553200" y="6243638"/>
            <a:ext cx="2133600" cy="457200"/>
          </a:xfrm>
          <a:prstGeom prst="rect">
            <a:avLst/>
          </a:prstGeom>
          <a:extLst/>
        </p:spPr>
        <p:txBody>
          <a:bodyPr vert="horz" wrap="square" lIns="91440" tIns="45720" rIns="91440" bIns="45720" numCol="1" anchor="b" anchorCtr="0" compatLnSpc="1">
            <a:prstTxWarp prst="textNoShape">
              <a:avLst/>
            </a:prstTxWarp>
          </a:bodyPr>
          <a:lstStyle>
            <a:lvl1pPr algn="r">
              <a:defRPr sz="1200">
                <a:latin typeface="Garamond" charset="0"/>
              </a:defRPr>
            </a:lvl1pPr>
          </a:lstStyle>
          <a:p>
            <a:fld id="{FBD88596-9EA5-4241-AC64-1CD760C78815}" type="slidenum">
              <a:rPr lang="en-US"/>
              <a:pPr/>
              <a:t>‹#›</a:t>
            </a:fld>
            <a:endParaRPr lang="en-US"/>
          </a:p>
        </p:txBody>
      </p:sp>
    </p:spTree>
    <p:extLst>
      <p:ext uri="{BB962C8B-B14F-4D97-AF65-F5344CB8AC3E}">
        <p14:creationId xmlns:p14="http://schemas.microsoft.com/office/powerpoint/2010/main" val="1370004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8536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400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400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8304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43000"/>
            <a:ext cx="4038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430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24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885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43000"/>
            <a:ext cx="4038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4391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430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24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1847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28600"/>
            <a:ext cx="82296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1430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430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624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62400"/>
            <a:ext cx="40386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306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92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552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82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96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978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232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979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18442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457200" y="228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7651" name="Rectangle 3"/>
          <p:cNvSpPr>
            <a:spLocks noGrp="1" noChangeArrowheads="1"/>
          </p:cNvSpPr>
          <p:nvPr>
            <p:ph type="body" idx="1"/>
          </p:nvPr>
        </p:nvSpPr>
        <p:spPr bwMode="auto">
          <a:xfrm>
            <a:off x="457200" y="1143000"/>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9" name="Rectangle 9"/>
          <p:cNvSpPr>
            <a:spLocks noChangeArrowheads="1"/>
          </p:cNvSpPr>
          <p:nvPr userDrawn="1"/>
        </p:nvSpPr>
        <p:spPr bwMode="auto">
          <a:xfrm>
            <a:off x="381000" y="76200"/>
            <a:ext cx="8305800" cy="152400"/>
          </a:xfrm>
          <a:prstGeom prst="rect">
            <a:avLst/>
          </a:prstGeom>
          <a:gradFill rotWithShape="1">
            <a:gsLst>
              <a:gs pos="0">
                <a:srgbClr val="CC3300"/>
              </a:gs>
              <a:gs pos="100000">
                <a:srgbClr val="CC3300">
                  <a:gamma/>
                  <a:tint val="40784"/>
                  <a:invGamma/>
                </a:srgbClr>
              </a:gs>
            </a:gsLst>
            <a:lin ang="0" scaled="1"/>
          </a:gradFill>
          <a:ln>
            <a:noFill/>
          </a:ln>
          <a:effectLst/>
          <a:extLst/>
        </p:spPr>
        <p:txBody>
          <a:bodyPr wrap="none" anchor="ctr"/>
          <a:lstStyle/>
          <a:p>
            <a:pPr>
              <a:defRPr/>
            </a:pPr>
            <a:endParaRPr lang="en-US">
              <a:cs typeface="+mn-cs"/>
            </a:endParaRPr>
          </a:p>
        </p:txBody>
      </p:sp>
    </p:spTree>
  </p:cSld>
  <p:clrMap bg1="lt1" tx1="dk1" bg2="lt2" tx2="dk2" accent1="accent1" accent2="accent2" accent3="accent3" accent4="accent4" accent5="accent5" accent6="accent6" hlink="hlink" folHlink="folHlink"/>
  <p:sldLayoutIdLst>
    <p:sldLayoutId id="2147483696"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4000">
          <a:solidFill>
            <a:srgbClr val="CC0000"/>
          </a:solidFill>
          <a:latin typeface="+mj-lt"/>
          <a:ea typeface="+mj-ea"/>
          <a:cs typeface="ＭＳ Ｐゴシック" charset="0"/>
        </a:defRPr>
      </a:lvl1pPr>
      <a:lvl2pPr algn="l" rtl="0" eaLnBrk="0" fontAlgn="base" hangingPunct="0">
        <a:spcBef>
          <a:spcPct val="0"/>
        </a:spcBef>
        <a:spcAft>
          <a:spcPct val="0"/>
        </a:spcAft>
        <a:defRPr sz="4000">
          <a:solidFill>
            <a:srgbClr val="CC0000"/>
          </a:solidFill>
          <a:latin typeface="Garamond" charset="0"/>
          <a:ea typeface="ＭＳ Ｐゴシック" charset="0"/>
          <a:cs typeface="ＭＳ Ｐゴシック" charset="0"/>
        </a:defRPr>
      </a:lvl2pPr>
      <a:lvl3pPr algn="l" rtl="0" eaLnBrk="0" fontAlgn="base" hangingPunct="0">
        <a:spcBef>
          <a:spcPct val="0"/>
        </a:spcBef>
        <a:spcAft>
          <a:spcPct val="0"/>
        </a:spcAft>
        <a:defRPr sz="4000">
          <a:solidFill>
            <a:srgbClr val="CC0000"/>
          </a:solidFill>
          <a:latin typeface="Garamond" charset="0"/>
          <a:ea typeface="ＭＳ Ｐゴシック" charset="0"/>
          <a:cs typeface="ＭＳ Ｐゴシック" charset="0"/>
        </a:defRPr>
      </a:lvl3pPr>
      <a:lvl4pPr algn="l" rtl="0" eaLnBrk="0" fontAlgn="base" hangingPunct="0">
        <a:spcBef>
          <a:spcPct val="0"/>
        </a:spcBef>
        <a:spcAft>
          <a:spcPct val="0"/>
        </a:spcAft>
        <a:defRPr sz="4000">
          <a:solidFill>
            <a:srgbClr val="CC0000"/>
          </a:solidFill>
          <a:latin typeface="Garamond" charset="0"/>
          <a:ea typeface="ＭＳ Ｐゴシック" charset="0"/>
          <a:cs typeface="ＭＳ Ｐゴシック" charset="0"/>
        </a:defRPr>
      </a:lvl4pPr>
      <a:lvl5pPr algn="l" rtl="0" eaLnBrk="0" fontAlgn="base" hangingPunct="0">
        <a:spcBef>
          <a:spcPct val="0"/>
        </a:spcBef>
        <a:spcAft>
          <a:spcPct val="0"/>
        </a:spcAft>
        <a:defRPr sz="4000">
          <a:solidFill>
            <a:srgbClr val="CC0000"/>
          </a:solidFill>
          <a:latin typeface="Garamond" charset="0"/>
          <a:ea typeface="ＭＳ Ｐゴシック" charset="0"/>
          <a:cs typeface="ＭＳ Ｐゴシック" charset="0"/>
        </a:defRPr>
      </a:lvl5pPr>
      <a:lvl6pPr marL="457200" algn="l" rtl="0" fontAlgn="base">
        <a:spcBef>
          <a:spcPct val="0"/>
        </a:spcBef>
        <a:spcAft>
          <a:spcPct val="0"/>
        </a:spcAft>
        <a:defRPr sz="4000">
          <a:solidFill>
            <a:srgbClr val="CC0000"/>
          </a:solidFill>
          <a:latin typeface="Garamond" charset="0"/>
          <a:ea typeface="ＭＳ Ｐゴシック" charset="0"/>
        </a:defRPr>
      </a:lvl6pPr>
      <a:lvl7pPr marL="914400" algn="l" rtl="0" fontAlgn="base">
        <a:spcBef>
          <a:spcPct val="0"/>
        </a:spcBef>
        <a:spcAft>
          <a:spcPct val="0"/>
        </a:spcAft>
        <a:defRPr sz="4000">
          <a:solidFill>
            <a:srgbClr val="CC0000"/>
          </a:solidFill>
          <a:latin typeface="Garamond" charset="0"/>
          <a:ea typeface="ＭＳ Ｐゴシック" charset="0"/>
        </a:defRPr>
      </a:lvl7pPr>
      <a:lvl8pPr marL="1371600" algn="l" rtl="0" fontAlgn="base">
        <a:spcBef>
          <a:spcPct val="0"/>
        </a:spcBef>
        <a:spcAft>
          <a:spcPct val="0"/>
        </a:spcAft>
        <a:defRPr sz="4000">
          <a:solidFill>
            <a:srgbClr val="CC0000"/>
          </a:solidFill>
          <a:latin typeface="Garamond" charset="0"/>
          <a:ea typeface="ＭＳ Ｐゴシック" charset="0"/>
        </a:defRPr>
      </a:lvl8pPr>
      <a:lvl9pPr marL="1828800" algn="l" rtl="0" fontAlgn="base">
        <a:spcBef>
          <a:spcPct val="0"/>
        </a:spcBef>
        <a:spcAft>
          <a:spcPct val="0"/>
        </a:spcAft>
        <a:defRPr sz="4000">
          <a:solidFill>
            <a:srgbClr val="CC0000"/>
          </a:solidFill>
          <a:latin typeface="Garamond" charset="0"/>
          <a:ea typeface="ＭＳ Ｐゴシック" charset="0"/>
        </a:defRPr>
      </a:lvl9pPr>
    </p:titleStyle>
    <p:bodyStyle>
      <a:lvl1pPr marL="342900" indent="-342900" algn="l" rtl="0" eaLnBrk="0" fontAlgn="base" hangingPunct="0">
        <a:spcBef>
          <a:spcPct val="20000"/>
        </a:spcBef>
        <a:spcAft>
          <a:spcPct val="0"/>
        </a:spcAft>
        <a:buClr>
          <a:srgbClr val="333399"/>
        </a:buClr>
        <a:buSzPct val="65000"/>
        <a:buFont typeface="Wingdings" charset="0"/>
        <a:buChar char="p"/>
        <a:defRPr sz="2000">
          <a:solidFill>
            <a:schemeClr val="tx1"/>
          </a:solidFill>
          <a:latin typeface="+mn-lt"/>
          <a:ea typeface="+mn-ea"/>
          <a:cs typeface="ＭＳ Ｐゴシック" charset="0"/>
        </a:defRPr>
      </a:lvl1pPr>
      <a:lvl2pPr marL="669925" indent="-325438" algn="l" rtl="0" eaLnBrk="0" fontAlgn="base" hangingPunct="0">
        <a:spcBef>
          <a:spcPct val="20000"/>
        </a:spcBef>
        <a:spcAft>
          <a:spcPct val="0"/>
        </a:spcAft>
        <a:buClr>
          <a:srgbClr val="CC0000"/>
        </a:buClr>
        <a:buSzPct val="60000"/>
        <a:buFont typeface="Wingdings" charset="0"/>
        <a:buChar char="p"/>
        <a:defRPr sz="2800">
          <a:solidFill>
            <a:schemeClr val="tx1"/>
          </a:solidFill>
          <a:latin typeface="+mn-lt"/>
          <a:ea typeface="+mn-ea"/>
        </a:defRPr>
      </a:lvl2pPr>
      <a:lvl3pPr marL="1022350" indent="-350838" algn="l" rtl="0" eaLnBrk="0" fontAlgn="base" hangingPunct="0">
        <a:spcBef>
          <a:spcPct val="20000"/>
        </a:spcBef>
        <a:spcAft>
          <a:spcPct val="0"/>
        </a:spcAft>
        <a:buClr>
          <a:srgbClr val="333399"/>
        </a:buClr>
        <a:buSzPct val="65000"/>
        <a:buFont typeface="Wingdings" charset="0"/>
        <a:buChar char="§"/>
        <a:defRPr sz="2400">
          <a:solidFill>
            <a:schemeClr val="tx1"/>
          </a:solidFill>
          <a:latin typeface="+mn-lt"/>
          <a:ea typeface="+mn-ea"/>
        </a:defRPr>
      </a:lvl3pPr>
      <a:lvl4pPr marL="1339850" indent="-315913" algn="l" rtl="0" eaLnBrk="0" fontAlgn="base" hangingPunct="0">
        <a:spcBef>
          <a:spcPct val="20000"/>
        </a:spcBef>
        <a:spcAft>
          <a:spcPct val="0"/>
        </a:spcAft>
        <a:buClr>
          <a:srgbClr val="CC0000"/>
        </a:buClr>
        <a:buSzPct val="70000"/>
        <a:buFont typeface="Wingdings" charset="0"/>
        <a:buChar char="§"/>
        <a:defRPr sz="2000">
          <a:solidFill>
            <a:schemeClr val="tx1"/>
          </a:solidFill>
          <a:latin typeface="+mn-lt"/>
          <a:ea typeface="+mn-ea"/>
        </a:defRPr>
      </a:lvl4pPr>
      <a:lvl5pPr marL="1681163" indent="-339725" algn="l" rtl="0" eaLnBrk="0" fontAlgn="base" hangingPunct="0">
        <a:spcBef>
          <a:spcPct val="20000"/>
        </a:spcBef>
        <a:spcAft>
          <a:spcPct val="0"/>
        </a:spcAft>
        <a:buClr>
          <a:schemeClr val="tx1"/>
        </a:buClr>
        <a:buSzPct val="75000"/>
        <a:buFont typeface="Wingdings" charset="0"/>
        <a:buChar char="§"/>
        <a:defRPr sz="1600">
          <a:solidFill>
            <a:schemeClr val="tx1"/>
          </a:solidFill>
          <a:latin typeface="+mn-lt"/>
          <a:ea typeface="+mn-ea"/>
        </a:defRPr>
      </a:lvl5pPr>
      <a:lvl6pPr marL="2138363" indent="-339725" algn="l" rtl="0" fontAlgn="base">
        <a:spcBef>
          <a:spcPct val="20000"/>
        </a:spcBef>
        <a:spcAft>
          <a:spcPct val="0"/>
        </a:spcAft>
        <a:buClr>
          <a:schemeClr val="tx1"/>
        </a:buClr>
        <a:buSzPct val="75000"/>
        <a:buFont typeface="Wingdings" charset="0"/>
        <a:buChar char="§"/>
        <a:defRPr sz="1600">
          <a:solidFill>
            <a:schemeClr val="tx1"/>
          </a:solidFill>
          <a:latin typeface="+mn-lt"/>
          <a:ea typeface="+mn-ea"/>
        </a:defRPr>
      </a:lvl6pPr>
      <a:lvl7pPr marL="2595563" indent="-339725" algn="l" rtl="0" fontAlgn="base">
        <a:spcBef>
          <a:spcPct val="20000"/>
        </a:spcBef>
        <a:spcAft>
          <a:spcPct val="0"/>
        </a:spcAft>
        <a:buClr>
          <a:schemeClr val="tx1"/>
        </a:buClr>
        <a:buSzPct val="75000"/>
        <a:buFont typeface="Wingdings" charset="0"/>
        <a:buChar char="§"/>
        <a:defRPr sz="1600">
          <a:solidFill>
            <a:schemeClr val="tx1"/>
          </a:solidFill>
          <a:latin typeface="+mn-lt"/>
          <a:ea typeface="+mn-ea"/>
        </a:defRPr>
      </a:lvl7pPr>
      <a:lvl8pPr marL="3052763" indent="-339725" algn="l" rtl="0" fontAlgn="base">
        <a:spcBef>
          <a:spcPct val="20000"/>
        </a:spcBef>
        <a:spcAft>
          <a:spcPct val="0"/>
        </a:spcAft>
        <a:buClr>
          <a:schemeClr val="tx1"/>
        </a:buClr>
        <a:buSzPct val="75000"/>
        <a:buFont typeface="Wingdings" charset="0"/>
        <a:buChar char="§"/>
        <a:defRPr sz="1600">
          <a:solidFill>
            <a:schemeClr val="tx1"/>
          </a:solidFill>
          <a:latin typeface="+mn-lt"/>
          <a:ea typeface="+mn-ea"/>
        </a:defRPr>
      </a:lvl8pPr>
      <a:lvl9pPr marL="3509963" indent="-339725" algn="l" rtl="0" fontAlgn="base">
        <a:spcBef>
          <a:spcPct val="20000"/>
        </a:spcBef>
        <a:spcAft>
          <a:spcPct val="0"/>
        </a:spcAft>
        <a:buClr>
          <a:schemeClr val="tx1"/>
        </a:buClr>
        <a:buSzPct val="75000"/>
        <a:buFont typeface="Wingding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Microsoft_Excel_97_-_2004_Worksheet1.xls"/><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wm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urses.bfwpub.com/psbe3e.ph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wmf"/><Relationship Id="rId4" Type="http://schemas.openxmlformats.org/officeDocument/2006/relationships/image" Target="../media/image16.w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xcel_97_-_2004_Worksheet2.xls"/><Relationship Id="rId5"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Microsoft_Excel_97_-_2004_Worksheet3.xls"/><Relationship Id="rId5"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Excel_97_-_2004_Worksheet4.xls"/><Relationship Id="rId5" Type="http://schemas.openxmlformats.org/officeDocument/2006/relationships/image" Target="../media/image19.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Microsoft_Excel_97_-_2004_Worksheet5.xls"/><Relationship Id="rId5" Type="http://schemas.openxmlformats.org/officeDocument/2006/relationships/image" Target="../media/image20.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Microsoft_Excel_97_-_2004_Worksheet6.xls"/><Relationship Id="rId5" Type="http://schemas.openxmlformats.org/officeDocument/2006/relationships/image" Target="../media/image45.emf"/><Relationship Id="rId6" Type="http://schemas.openxmlformats.org/officeDocument/2006/relationships/image" Target="../media/image46.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Microsoft_Excel_97_-_2004_Worksheet7.xls"/><Relationship Id="rId5" Type="http://schemas.openxmlformats.org/officeDocument/2006/relationships/image" Target="../media/image47.emf"/><Relationship Id="rId6" Type="http://schemas.openxmlformats.org/officeDocument/2006/relationships/oleObject" Target="../embeddings/Microsoft_Excel_97_-_2004_Worksheet8.xls"/><Relationship Id="rId7"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55.jpeg"/><Relationship Id="rId5" Type="http://schemas.openxmlformats.org/officeDocument/2006/relationships/oleObject" Target="../embeddings/oleObject1.bin"/><Relationship Id="rId6" Type="http://schemas.openxmlformats.org/officeDocument/2006/relationships/image" Target="../media/image53.wmf"/><Relationship Id="rId7" Type="http://schemas.openxmlformats.org/officeDocument/2006/relationships/oleObject" Target="../embeddings/oleObject2.bin"/><Relationship Id="rId8" Type="http://schemas.openxmlformats.org/officeDocument/2006/relationships/image" Target="../media/image54.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58.jpeg"/><Relationship Id="rId5" Type="http://schemas.openxmlformats.org/officeDocument/2006/relationships/image" Target="../media/image59.jpeg"/><Relationship Id="rId6" Type="http://schemas.openxmlformats.org/officeDocument/2006/relationships/oleObject" Target="../embeddings/oleObject3.bin"/><Relationship Id="rId7" Type="http://schemas.openxmlformats.org/officeDocument/2006/relationships/image" Target="../media/image56.wmf"/><Relationship Id="rId8" Type="http://schemas.openxmlformats.org/officeDocument/2006/relationships/oleObject" Target="../embeddings/oleObject4.bin"/><Relationship Id="rId9" Type="http://schemas.openxmlformats.org/officeDocument/2006/relationships/image" Target="../media/image57.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Microsoft_Excel_97_-_2004_Worksheet9.xls"/><Relationship Id="rId5" Type="http://schemas.openxmlformats.org/officeDocument/2006/relationships/image" Target="../media/image60.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Microsoft_Excel_97_-_2004_Worksheet10.xls"/><Relationship Id="rId5" Type="http://schemas.openxmlformats.org/officeDocument/2006/relationships/image" Target="../media/image62.emf"/><Relationship Id="rId6" Type="http://schemas.openxmlformats.org/officeDocument/2006/relationships/oleObject" Target="../embeddings/oleObject5.bin"/><Relationship Id="rId7" Type="http://schemas.openxmlformats.org/officeDocument/2006/relationships/image" Target="../media/image63.e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Microsoft_Excel_97_-_2004_Worksheet11.xls"/><Relationship Id="rId5" Type="http://schemas.openxmlformats.org/officeDocument/2006/relationships/image" Target="../media/image64.emf"/><Relationship Id="rId6" Type="http://schemas.openxmlformats.org/officeDocument/2006/relationships/image" Target="../media/image65.jpeg"/><Relationship Id="rId7" Type="http://schemas.openxmlformats.org/officeDocument/2006/relationships/image" Target="../media/image58.jpe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Microsoft_Excel_97_-_2004_Worksheet12.xls"/><Relationship Id="rId5" Type="http://schemas.openxmlformats.org/officeDocument/2006/relationships/image" Target="../media/image66.emf"/><Relationship Id="rId6" Type="http://schemas.openxmlformats.org/officeDocument/2006/relationships/oleObject" Target="../embeddings/oleObject6.bin"/><Relationship Id="rId7" Type="http://schemas.openxmlformats.org/officeDocument/2006/relationships/image" Target="../media/image63.e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7.bin"/><Relationship Id="rId5" Type="http://schemas.openxmlformats.org/officeDocument/2006/relationships/image" Target="../media/image67.wmf"/><Relationship Id="rId6" Type="http://schemas.openxmlformats.org/officeDocument/2006/relationships/oleObject" Target="../embeddings/oleObject8.bin"/><Relationship Id="rId7" Type="http://schemas.openxmlformats.org/officeDocument/2006/relationships/image" Target="../media/image68.wmf"/><Relationship Id="rId8" Type="http://schemas.openxmlformats.org/officeDocument/2006/relationships/image" Target="../media/image70.jpeg"/><Relationship Id="rId9" Type="http://schemas.openxmlformats.org/officeDocument/2006/relationships/oleObject" Target="../embeddings/oleObject9.bin"/><Relationship Id="rId10" Type="http://schemas.openxmlformats.org/officeDocument/2006/relationships/image" Target="../media/image69.wmf"/><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0.bin"/><Relationship Id="rId5" Type="http://schemas.openxmlformats.org/officeDocument/2006/relationships/image" Target="../media/image71.wmf"/><Relationship Id="rId6" Type="http://schemas.openxmlformats.org/officeDocument/2006/relationships/oleObject" Target="../embeddings/Microsoft_Excel_97_-_2004_Worksheet13.xls"/><Relationship Id="rId7" Type="http://schemas.openxmlformats.org/officeDocument/2006/relationships/image" Target="../media/image72.emf"/><Relationship Id="rId1" Type="http://schemas.openxmlformats.org/officeDocument/2006/relationships/vmlDrawing" Target="../drawings/vmlDrawing15.vml"/><Relationship Id="rId2"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5.jpeg"/></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jpe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79.png"/><Relationship Id="rId5" Type="http://schemas.openxmlformats.org/officeDocument/2006/relationships/oleObject" Target="../embeddings/oleObject11.bin"/><Relationship Id="rId6" Type="http://schemas.openxmlformats.org/officeDocument/2006/relationships/image" Target="../media/image78.wmf"/><Relationship Id="rId1" Type="http://schemas.openxmlformats.org/officeDocument/2006/relationships/vmlDrawing" Target="../drawings/vmlDrawing16.vml"/><Relationship Id="rId2"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Microsoft_Excel_97_-_2004_Worksheet14.xls"/><Relationship Id="rId5" Type="http://schemas.openxmlformats.org/officeDocument/2006/relationships/image" Target="../media/image80.emf"/><Relationship Id="rId6" Type="http://schemas.openxmlformats.org/officeDocument/2006/relationships/oleObject" Target="../embeddings/Microsoft_Excel_97_-_2004_Worksheet15.xls"/><Relationship Id="rId7" Type="http://schemas.openxmlformats.org/officeDocument/2006/relationships/image" Target="../media/image81.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82.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85.jpeg"/><Relationship Id="rId5" Type="http://schemas.openxmlformats.org/officeDocument/2006/relationships/image" Target="../media/image86.jpeg"/><Relationship Id="rId6" Type="http://schemas.openxmlformats.org/officeDocument/2006/relationships/oleObject" Target="../embeddings/oleObject12.bin"/><Relationship Id="rId7" Type="http://schemas.openxmlformats.org/officeDocument/2006/relationships/image" Target="../media/image83.wmf"/><Relationship Id="rId8" Type="http://schemas.openxmlformats.org/officeDocument/2006/relationships/oleObject" Target="../embeddings/oleObject13.bin"/><Relationship Id="rId9" Type="http://schemas.openxmlformats.org/officeDocument/2006/relationships/image" Target="../media/image84.emf"/><Relationship Id="rId1" Type="http://schemas.openxmlformats.org/officeDocument/2006/relationships/vmlDrawing" Target="../drawings/vmlDrawing18.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14.bin"/><Relationship Id="rId5" Type="http://schemas.openxmlformats.org/officeDocument/2006/relationships/image" Target="../media/image87.emf"/><Relationship Id="rId6" Type="http://schemas.openxmlformats.org/officeDocument/2006/relationships/oleObject" Target="../embeddings/oleObject15.bin"/><Relationship Id="rId7" Type="http://schemas.openxmlformats.org/officeDocument/2006/relationships/image" Target="../media/image88.wmf"/><Relationship Id="rId8" Type="http://schemas.openxmlformats.org/officeDocument/2006/relationships/oleObject" Target="../embeddings/oleObject16.bin"/><Relationship Id="rId9" Type="http://schemas.openxmlformats.org/officeDocument/2006/relationships/image" Target="../media/image89.w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17.bin"/><Relationship Id="rId5" Type="http://schemas.openxmlformats.org/officeDocument/2006/relationships/image" Target="../media/image90.wmf"/><Relationship Id="rId6" Type="http://schemas.openxmlformats.org/officeDocument/2006/relationships/image" Target="../media/image91.png"/><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95.png"/><Relationship Id="rId5" Type="http://schemas.openxmlformats.org/officeDocument/2006/relationships/image" Target="../media/image96.png"/><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94.jpeg"/><Relationship Id="rId5" Type="http://schemas.openxmlformats.org/officeDocument/2006/relationships/oleObject" Target="../embeddings/oleObject18.bin"/><Relationship Id="rId6" Type="http://schemas.openxmlformats.org/officeDocument/2006/relationships/image" Target="../media/image98.wmf"/><Relationship Id="rId1" Type="http://schemas.openxmlformats.org/officeDocument/2006/relationships/vmlDrawing" Target="../drawings/vmlDrawing21.v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image" Target="../media/image100.jpeg"/><Relationship Id="rId5" Type="http://schemas.openxmlformats.org/officeDocument/2006/relationships/oleObject" Target="../embeddings/oleObject19.bin"/><Relationship Id="rId6" Type="http://schemas.openxmlformats.org/officeDocument/2006/relationships/image" Target="../media/image99.wmf"/><Relationship Id="rId1" Type="http://schemas.openxmlformats.org/officeDocument/2006/relationships/vmlDrawing" Target="../drawings/vmlDrawing22.v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image" Target="../media/image102.jpeg"/><Relationship Id="rId5" Type="http://schemas.openxmlformats.org/officeDocument/2006/relationships/oleObject" Target="../embeddings/oleObject20.bin"/><Relationship Id="rId6" Type="http://schemas.openxmlformats.org/officeDocument/2006/relationships/image" Target="../media/image101.emf"/><Relationship Id="rId7" Type="http://schemas.openxmlformats.org/officeDocument/2006/relationships/image" Target="../media/image103.jpeg"/><Relationship Id="rId1" Type="http://schemas.openxmlformats.org/officeDocument/2006/relationships/vmlDrawing" Target="../drawings/vmlDrawing23.vml"/><Relationship Id="rId2"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21.bin"/><Relationship Id="rId5" Type="http://schemas.openxmlformats.org/officeDocument/2006/relationships/image" Target="../media/image104.wmf"/><Relationship Id="rId6" Type="http://schemas.openxmlformats.org/officeDocument/2006/relationships/image" Target="../media/image105.jpeg"/><Relationship Id="rId1" Type="http://schemas.openxmlformats.org/officeDocument/2006/relationships/vmlDrawing" Target="../drawings/vmlDrawing24.vml"/><Relationship Id="rId2"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w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3.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jpeg"/><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914400" y="1524000"/>
            <a:ext cx="7772400" cy="1752600"/>
          </a:xfrm>
        </p:spPr>
        <p:txBody>
          <a:bodyPr/>
          <a:lstStyle/>
          <a:p>
            <a:pPr eaLnBrk="1" hangingPunct="1"/>
            <a:r>
              <a:rPr lang="en-US">
                <a:latin typeface="Garamond" charset="0"/>
                <a:ea typeface="ＭＳ Ｐゴシック" charset="0"/>
              </a:rPr>
              <a:t>The Practice of Statistics for Business and Economics</a:t>
            </a:r>
            <a:br>
              <a:rPr lang="en-US">
                <a:latin typeface="Garamond" charset="0"/>
                <a:ea typeface="ＭＳ Ｐゴシック" charset="0"/>
              </a:rPr>
            </a:br>
            <a:r>
              <a:rPr lang="en-US" sz="3200">
                <a:latin typeface="Garamond" charset="0"/>
                <a:ea typeface="ＭＳ Ｐゴシック" charset="0"/>
              </a:rPr>
              <a:t>Third Edition</a:t>
            </a:r>
          </a:p>
        </p:txBody>
      </p:sp>
      <p:sp>
        <p:nvSpPr>
          <p:cNvPr id="29699" name="Rectangle 3"/>
          <p:cNvSpPr>
            <a:spLocks noGrp="1" noChangeArrowheads="1"/>
          </p:cNvSpPr>
          <p:nvPr>
            <p:ph type="subTitle" idx="1"/>
          </p:nvPr>
        </p:nvSpPr>
        <p:spPr/>
        <p:txBody>
          <a:bodyPr/>
          <a:lstStyle/>
          <a:p>
            <a:pPr eaLnBrk="1" hangingPunct="1">
              <a:lnSpc>
                <a:spcPct val="90000"/>
              </a:lnSpc>
            </a:pPr>
            <a:r>
              <a:rPr lang="en-US" b="1">
                <a:latin typeface="Arial" charset="0"/>
                <a:ea typeface="ＭＳ Ｐゴシック" charset="0"/>
              </a:rPr>
              <a:t>David S. Moore</a:t>
            </a:r>
          </a:p>
          <a:p>
            <a:pPr eaLnBrk="1" hangingPunct="1">
              <a:lnSpc>
                <a:spcPct val="90000"/>
              </a:lnSpc>
            </a:pPr>
            <a:r>
              <a:rPr lang="en-US" b="1">
                <a:latin typeface="Arial" charset="0"/>
                <a:ea typeface="ＭＳ Ｐゴシック" charset="0"/>
              </a:rPr>
              <a:t>George P. McCabe</a:t>
            </a:r>
          </a:p>
          <a:p>
            <a:pPr eaLnBrk="1" hangingPunct="1">
              <a:lnSpc>
                <a:spcPct val="90000"/>
              </a:lnSpc>
            </a:pPr>
            <a:r>
              <a:rPr lang="en-US">
                <a:latin typeface="Arial" charset="0"/>
                <a:ea typeface="ＭＳ Ｐゴシック" charset="0"/>
              </a:rPr>
              <a:t>Layth C. Alwan</a:t>
            </a:r>
          </a:p>
          <a:p>
            <a:pPr eaLnBrk="1" hangingPunct="1">
              <a:lnSpc>
                <a:spcPct val="90000"/>
              </a:lnSpc>
            </a:pPr>
            <a:r>
              <a:rPr lang="en-US" b="1">
                <a:latin typeface="Arial" charset="0"/>
                <a:ea typeface="ＭＳ Ｐゴシック" charset="0"/>
              </a:rPr>
              <a:t>Bruce A. Craig</a:t>
            </a:r>
          </a:p>
          <a:p>
            <a:pPr eaLnBrk="1" hangingPunct="1">
              <a:lnSpc>
                <a:spcPct val="90000"/>
              </a:lnSpc>
            </a:pPr>
            <a:r>
              <a:rPr lang="en-US">
                <a:latin typeface="Arial" charset="0"/>
                <a:ea typeface="ＭＳ Ｐゴシック" charset="0"/>
              </a:rPr>
              <a:t>William M. Duckworth</a:t>
            </a:r>
          </a:p>
        </p:txBody>
      </p:sp>
      <p:sp>
        <p:nvSpPr>
          <p:cNvPr id="29700" name="Text Box 4"/>
          <p:cNvSpPr txBox="1">
            <a:spLocks noChangeArrowheads="1"/>
          </p:cNvSpPr>
          <p:nvPr/>
        </p:nvSpPr>
        <p:spPr bwMode="auto">
          <a:xfrm>
            <a:off x="5181600" y="62484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p:txBody>
      </p:sp>
      <p:sp>
        <p:nvSpPr>
          <p:cNvPr id="29701" name="Text Box 5"/>
          <p:cNvSpPr txBox="1">
            <a:spLocks noChangeArrowheads="1"/>
          </p:cNvSpPr>
          <p:nvPr/>
        </p:nvSpPr>
        <p:spPr bwMode="auto">
          <a:xfrm>
            <a:off x="5029200" y="5903913"/>
            <a:ext cx="312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p:txBody>
      </p:sp>
      <p:sp>
        <p:nvSpPr>
          <p:cNvPr id="29702" name="Rectangle 6"/>
          <p:cNvSpPr>
            <a:spLocks noChangeArrowheads="1"/>
          </p:cNvSpPr>
          <p:nvPr/>
        </p:nvSpPr>
        <p:spPr bwMode="auto">
          <a:xfrm>
            <a:off x="5638800" y="6172200"/>
            <a:ext cx="3121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i="1">
                <a:solidFill>
                  <a:schemeClr val="bg2"/>
                </a:solidFill>
              </a:rPr>
              <a:t>© 2011 W.H. Freeman and Company</a:t>
            </a:r>
          </a:p>
        </p:txBody>
      </p:sp>
      <p:pic>
        <p:nvPicPr>
          <p:cNvPr id="297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15557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6" name="Rectangle 6"/>
          <p:cNvSpPr>
            <a:spLocks noGrp="1" noChangeArrowheads="1"/>
          </p:cNvSpPr>
          <p:nvPr>
            <p:ph type="body" idx="4294967295"/>
          </p:nvPr>
        </p:nvSpPr>
        <p:spPr/>
        <p:txBody>
          <a:bodyPr/>
          <a:lstStyle/>
          <a:p>
            <a:pPr marL="0" indent="0" eaLnBrk="1" hangingPunct="1">
              <a:lnSpc>
                <a:spcPct val="130000"/>
              </a:lnSpc>
              <a:buFont typeface="Wingdings" charset="0"/>
              <a:buChar char="q"/>
            </a:pPr>
            <a:r>
              <a:rPr lang="en-US" sz="2400">
                <a:latin typeface="Arial" charset="0"/>
                <a:ea typeface="ＭＳ Ｐゴシック" charset="0"/>
              </a:rPr>
              <a:t> Who?</a:t>
            </a:r>
          </a:p>
          <a:p>
            <a:pPr marL="327025" lvl="1" indent="0" eaLnBrk="1" hangingPunct="1">
              <a:lnSpc>
                <a:spcPct val="130000"/>
              </a:lnSpc>
              <a:buFont typeface="Wingdings" charset="0"/>
              <a:buChar char="q"/>
            </a:pPr>
            <a:r>
              <a:rPr lang="en-US" sz="2000">
                <a:latin typeface="Arial" charset="0"/>
                <a:ea typeface="ＭＳ Ｐゴシック" charset="0"/>
              </a:rPr>
              <a:t> What cases do the data describe?</a:t>
            </a:r>
          </a:p>
          <a:p>
            <a:pPr marL="327025" lvl="1" indent="0" eaLnBrk="1" hangingPunct="1">
              <a:lnSpc>
                <a:spcPct val="130000"/>
              </a:lnSpc>
              <a:buFont typeface="Wingdings" charset="0"/>
              <a:buChar char="q"/>
            </a:pPr>
            <a:r>
              <a:rPr lang="en-US" sz="2000">
                <a:latin typeface="Arial" charset="0"/>
                <a:ea typeface="ＭＳ Ｐゴシック" charset="0"/>
              </a:rPr>
              <a:t> How many cases?</a:t>
            </a:r>
          </a:p>
          <a:p>
            <a:pPr marL="0" indent="0" eaLnBrk="1" hangingPunct="1">
              <a:lnSpc>
                <a:spcPct val="130000"/>
              </a:lnSpc>
              <a:buFont typeface="Wingdings" charset="0"/>
              <a:buChar char="q"/>
            </a:pPr>
            <a:r>
              <a:rPr lang="en-US" sz="2400">
                <a:latin typeface="Arial" charset="0"/>
                <a:ea typeface="ＭＳ Ｐゴシック" charset="0"/>
              </a:rPr>
              <a:t> What?</a:t>
            </a:r>
          </a:p>
          <a:p>
            <a:pPr marL="327025" lvl="1" indent="0" eaLnBrk="1" hangingPunct="1">
              <a:lnSpc>
                <a:spcPct val="130000"/>
              </a:lnSpc>
              <a:buFont typeface="Wingdings" charset="0"/>
              <a:buChar char="q"/>
            </a:pPr>
            <a:r>
              <a:rPr lang="en-US" sz="2000">
                <a:latin typeface="Arial" charset="0"/>
                <a:ea typeface="ＭＳ Ｐゴシック" charset="0"/>
              </a:rPr>
              <a:t> How many variables?</a:t>
            </a:r>
          </a:p>
          <a:p>
            <a:pPr marL="327025" lvl="1" indent="0" eaLnBrk="1" hangingPunct="1">
              <a:lnSpc>
                <a:spcPct val="130000"/>
              </a:lnSpc>
              <a:buFont typeface="Wingdings" charset="0"/>
              <a:buChar char="q"/>
            </a:pPr>
            <a:r>
              <a:rPr lang="en-US" sz="2000">
                <a:latin typeface="Arial" charset="0"/>
                <a:ea typeface="ＭＳ Ｐゴシック" charset="0"/>
              </a:rPr>
              <a:t> What is the exact definition of each variable?</a:t>
            </a:r>
          </a:p>
          <a:p>
            <a:pPr marL="327025" lvl="1" indent="0" eaLnBrk="1" hangingPunct="1">
              <a:lnSpc>
                <a:spcPct val="130000"/>
              </a:lnSpc>
              <a:buFont typeface="Wingdings" charset="0"/>
              <a:buChar char="q"/>
            </a:pPr>
            <a:r>
              <a:rPr lang="en-US" sz="2000">
                <a:latin typeface="Arial" charset="0"/>
                <a:ea typeface="ＭＳ Ｐゴシック" charset="0"/>
              </a:rPr>
              <a:t> What is the unit of measurement for each variable?</a:t>
            </a:r>
          </a:p>
          <a:p>
            <a:pPr marL="0" indent="0" eaLnBrk="1" hangingPunct="1">
              <a:lnSpc>
                <a:spcPct val="130000"/>
              </a:lnSpc>
              <a:buFont typeface="Wingdings" charset="0"/>
              <a:buChar char="q"/>
            </a:pPr>
            <a:r>
              <a:rPr lang="en-US" sz="2400">
                <a:latin typeface="Arial" charset="0"/>
                <a:ea typeface="ＭＳ Ｐゴシック" charset="0"/>
              </a:rPr>
              <a:t> Why?</a:t>
            </a:r>
          </a:p>
          <a:p>
            <a:pPr marL="327025" lvl="1" indent="0" eaLnBrk="1" hangingPunct="1">
              <a:lnSpc>
                <a:spcPct val="130000"/>
              </a:lnSpc>
              <a:buFont typeface="Wingdings" charset="0"/>
              <a:buChar char="q"/>
            </a:pPr>
            <a:r>
              <a:rPr lang="en-US" sz="2000">
                <a:latin typeface="Arial" charset="0"/>
                <a:ea typeface="ＭＳ Ｐゴシック" charset="0"/>
              </a:rPr>
              <a:t> What is the purpose of the data?</a:t>
            </a:r>
          </a:p>
          <a:p>
            <a:pPr marL="327025" lvl="1" indent="0" eaLnBrk="1" hangingPunct="1">
              <a:lnSpc>
                <a:spcPct val="130000"/>
              </a:lnSpc>
              <a:buFont typeface="Wingdings" charset="0"/>
              <a:buChar char="q"/>
            </a:pPr>
            <a:r>
              <a:rPr lang="en-US" sz="2000">
                <a:latin typeface="Arial" charset="0"/>
                <a:ea typeface="ＭＳ Ｐゴシック" charset="0"/>
              </a:rPr>
              <a:t> What questions are being asked?</a:t>
            </a:r>
          </a:p>
          <a:p>
            <a:pPr marL="327025" lvl="1" indent="0" eaLnBrk="1" hangingPunct="1">
              <a:lnSpc>
                <a:spcPct val="130000"/>
              </a:lnSpc>
              <a:buFont typeface="Wingdings" charset="0"/>
              <a:buChar char="q"/>
            </a:pPr>
            <a:r>
              <a:rPr lang="en-US" sz="2000">
                <a:latin typeface="Arial" charset="0"/>
                <a:ea typeface="ＭＳ Ｐゴシック" charset="0"/>
              </a:rPr>
              <a:t> Are the variables suitable?</a:t>
            </a:r>
          </a:p>
          <a:p>
            <a:pPr marL="327025" lvl="1" indent="0" eaLnBrk="1" hangingPunct="1">
              <a:lnSpc>
                <a:spcPct val="130000"/>
              </a:lnSpc>
              <a:buFont typeface="Wingdings" charset="0"/>
              <a:buChar char="q"/>
            </a:pPr>
            <a:endParaRPr lang="en-US" sz="1800">
              <a:latin typeface="Arial" charset="0"/>
              <a:ea typeface="ＭＳ Ｐゴシック" charset="0"/>
            </a:endParaRPr>
          </a:p>
        </p:txBody>
      </p:sp>
      <p:sp>
        <p:nvSpPr>
          <p:cNvPr id="38915"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To better understand a data set, ask:</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2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0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0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20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20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206">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1206">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331206">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3312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6" name="Rectangle 6"/>
          <p:cNvSpPr>
            <a:spLocks noGrp="1" noChangeArrowheads="1"/>
          </p:cNvSpPr>
          <p:nvPr>
            <p:ph type="body" idx="4294967295"/>
          </p:nvPr>
        </p:nvSpPr>
        <p:spPr/>
        <p:txBody>
          <a:bodyPr/>
          <a:lstStyle/>
          <a:p>
            <a:pPr marL="0" indent="0" eaLnBrk="1" hangingPunct="1">
              <a:lnSpc>
                <a:spcPct val="130000"/>
              </a:lnSpc>
              <a:buFont typeface="Wingdings" charset="0"/>
              <a:buChar char="q"/>
              <a:tabLst>
                <a:tab pos="571500" algn="l"/>
              </a:tabLst>
            </a:pPr>
            <a:r>
              <a:rPr lang="en-US" sz="2400">
                <a:latin typeface="Arial" charset="0"/>
                <a:ea typeface="ＭＳ Ｐゴシック" charset="0"/>
              </a:rPr>
              <a:t> Purpose:</a:t>
            </a:r>
          </a:p>
          <a:p>
            <a:pPr marL="327025" lvl="1" indent="0" eaLnBrk="1" hangingPunct="1">
              <a:lnSpc>
                <a:spcPct val="130000"/>
              </a:lnSpc>
              <a:buFont typeface="Wingdings" charset="0"/>
              <a:buChar char="q"/>
              <a:tabLst>
                <a:tab pos="571500" algn="l"/>
              </a:tabLst>
            </a:pPr>
            <a:r>
              <a:rPr lang="en-US" sz="2000">
                <a:latin typeface="Arial" charset="0"/>
                <a:ea typeface="ＭＳ Ｐゴシック" charset="0"/>
              </a:rPr>
              <a:t> Summarize the data so the reader can grasp the distribution 	quickly</a:t>
            </a:r>
          </a:p>
          <a:p>
            <a:pPr marL="0" indent="0" eaLnBrk="1" hangingPunct="1">
              <a:lnSpc>
                <a:spcPct val="130000"/>
              </a:lnSpc>
              <a:buFont typeface="Wingdings" charset="0"/>
              <a:buChar char="q"/>
              <a:tabLst>
                <a:tab pos="571500" algn="l"/>
              </a:tabLst>
            </a:pPr>
            <a:endParaRPr lang="en-US" sz="2400">
              <a:latin typeface="Arial" charset="0"/>
              <a:ea typeface="ＭＳ Ｐゴシック" charset="0"/>
            </a:endParaRPr>
          </a:p>
          <a:p>
            <a:pPr marL="0" indent="0" eaLnBrk="1" hangingPunct="1">
              <a:lnSpc>
                <a:spcPct val="130000"/>
              </a:lnSpc>
              <a:buFont typeface="Wingdings" charset="0"/>
              <a:buChar char="q"/>
              <a:tabLst>
                <a:tab pos="571500" algn="l"/>
              </a:tabLst>
            </a:pPr>
            <a:r>
              <a:rPr lang="en-US" sz="2400">
                <a:latin typeface="Arial" charset="0"/>
                <a:ea typeface="ＭＳ Ｐゴシック" charset="0"/>
              </a:rPr>
              <a:t> Process:</a:t>
            </a:r>
          </a:p>
          <a:p>
            <a:pPr marL="327025" lvl="1" indent="0" eaLnBrk="1" hangingPunct="1">
              <a:lnSpc>
                <a:spcPct val="130000"/>
              </a:lnSpc>
              <a:buFont typeface="Wingdings" charset="0"/>
              <a:buChar char="q"/>
              <a:tabLst>
                <a:tab pos="571500" algn="l"/>
              </a:tabLst>
            </a:pPr>
            <a:r>
              <a:rPr lang="en-US" sz="2000">
                <a:latin typeface="Arial" charset="0"/>
                <a:ea typeface="ＭＳ Ｐゴシック" charset="0"/>
              </a:rPr>
              <a:t> List the categories</a:t>
            </a:r>
          </a:p>
          <a:p>
            <a:pPr marL="327025" lvl="1" indent="0" eaLnBrk="1" hangingPunct="1">
              <a:lnSpc>
                <a:spcPct val="130000"/>
              </a:lnSpc>
              <a:buFont typeface="Wingdings" charset="0"/>
              <a:buChar char="q"/>
              <a:tabLst>
                <a:tab pos="571500" algn="l"/>
              </a:tabLst>
            </a:pPr>
            <a:r>
              <a:rPr lang="en-US" sz="2000">
                <a:latin typeface="Arial" charset="0"/>
                <a:ea typeface="ＭＳ Ｐゴシック" charset="0"/>
              </a:rPr>
              <a:t> Give either the count or the percent of cases that fall into each 	category</a:t>
            </a:r>
          </a:p>
          <a:p>
            <a:pPr marL="327025" lvl="1" indent="0" eaLnBrk="1" hangingPunct="1">
              <a:lnSpc>
                <a:spcPct val="130000"/>
              </a:lnSpc>
              <a:buFont typeface="Wingdings" charset="0"/>
              <a:buChar char="q"/>
              <a:tabLst>
                <a:tab pos="571500" algn="l"/>
              </a:tabLst>
            </a:pPr>
            <a:endParaRPr lang="en-US" sz="2000">
              <a:latin typeface="Arial" charset="0"/>
              <a:ea typeface="ＭＳ Ｐゴシック" charset="0"/>
            </a:endParaRPr>
          </a:p>
          <a:p>
            <a:pPr marL="0" indent="0" eaLnBrk="1" hangingPunct="1">
              <a:lnSpc>
                <a:spcPct val="130000"/>
              </a:lnSpc>
              <a:buFont typeface="Wingdings" charset="0"/>
              <a:buChar char="q"/>
              <a:tabLst>
                <a:tab pos="571500" algn="l"/>
              </a:tabLst>
            </a:pPr>
            <a:r>
              <a:rPr lang="en-US" sz="2400">
                <a:latin typeface="Arial" charset="0"/>
                <a:ea typeface="ＭＳ Ｐゴシック" charset="0"/>
              </a:rPr>
              <a:t> Methods:</a:t>
            </a:r>
          </a:p>
          <a:p>
            <a:pPr marL="327025" lvl="1" indent="0" eaLnBrk="1" hangingPunct="1">
              <a:lnSpc>
                <a:spcPct val="130000"/>
              </a:lnSpc>
              <a:buFont typeface="Wingdings" charset="0"/>
              <a:buChar char="q"/>
              <a:tabLst>
                <a:tab pos="571500" algn="l"/>
              </a:tabLst>
            </a:pPr>
            <a:r>
              <a:rPr lang="en-US" sz="2000">
                <a:latin typeface="Arial" charset="0"/>
                <a:ea typeface="ＭＳ Ｐゴシック" charset="0"/>
              </a:rPr>
              <a:t> Tables, Pie Charts, Bar Graphs</a:t>
            </a:r>
          </a:p>
          <a:p>
            <a:pPr marL="327025" lvl="1" indent="0" eaLnBrk="1" hangingPunct="1">
              <a:lnSpc>
                <a:spcPct val="130000"/>
              </a:lnSpc>
              <a:tabLst>
                <a:tab pos="571500" algn="l"/>
              </a:tabLst>
            </a:pPr>
            <a:endParaRPr lang="en-US" sz="2000">
              <a:latin typeface="Arial" charset="0"/>
              <a:ea typeface="ＭＳ Ｐゴシック" charset="0"/>
            </a:endParaRPr>
          </a:p>
          <a:p>
            <a:pPr marL="327025" lvl="1" indent="0" eaLnBrk="1" hangingPunct="1">
              <a:lnSpc>
                <a:spcPct val="130000"/>
              </a:lnSpc>
              <a:tabLst>
                <a:tab pos="571500" algn="l"/>
              </a:tabLst>
            </a:pPr>
            <a:endParaRPr lang="en-US" sz="2000">
              <a:latin typeface="Arial" charset="0"/>
              <a:ea typeface="ＭＳ Ｐゴシック" charset="0"/>
            </a:endParaRPr>
          </a:p>
        </p:txBody>
      </p:sp>
      <p:sp>
        <p:nvSpPr>
          <p:cNvPr id="39939"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Displaying categorical data</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20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0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0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206">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2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p:txBody>
          <a:bodyPr/>
          <a:lstStyle/>
          <a:p>
            <a:pPr eaLnBrk="1" hangingPunct="1"/>
            <a:r>
              <a:rPr lang="en-US">
                <a:latin typeface="Garamond" charset="0"/>
                <a:ea typeface="ＭＳ Ｐゴシック" charset="0"/>
              </a:rPr>
              <a:t>Marital status example</a:t>
            </a:r>
          </a:p>
        </p:txBody>
      </p:sp>
      <p:sp>
        <p:nvSpPr>
          <p:cNvPr id="1028" name="Rectangle 3"/>
          <p:cNvSpPr>
            <a:spLocks noGrp="1" noChangeArrowheads="1"/>
          </p:cNvSpPr>
          <p:nvPr>
            <p:ph sz="half" idx="4294967295"/>
          </p:nvPr>
        </p:nvSpPr>
        <p:spPr>
          <a:xfrm>
            <a:off x="457200" y="1143000"/>
            <a:ext cx="4038600" cy="5486400"/>
          </a:xfrm>
          <a:solidFill>
            <a:schemeClr val="bg1"/>
          </a:solidFill>
        </p:spPr>
        <p:txBody>
          <a:bodyPr/>
          <a:lstStyle/>
          <a:p>
            <a:pPr marL="731838" lvl="1" eaLnBrk="1" hangingPunct="1">
              <a:lnSpc>
                <a:spcPct val="110000"/>
              </a:lnSpc>
              <a:buFont typeface="Wingdings" charset="0"/>
              <a:buNone/>
            </a:pPr>
            <a:endParaRPr lang="en-US" sz="2400" b="1">
              <a:latin typeface="Garamond" charset="0"/>
              <a:ea typeface="ＭＳ Ｐゴシック" charset="0"/>
            </a:endParaRPr>
          </a:p>
          <a:p>
            <a:pPr marL="404813" eaLnBrk="1" hangingPunct="1">
              <a:lnSpc>
                <a:spcPct val="110000"/>
              </a:lnSpc>
              <a:buFont typeface="Wingdings" charset="0"/>
              <a:buChar char="q"/>
            </a:pPr>
            <a:r>
              <a:rPr lang="en-US" sz="2400">
                <a:latin typeface="Arial" charset="0"/>
                <a:ea typeface="ＭＳ Ｐゴシック" charset="0"/>
              </a:rPr>
              <a:t>Marital status </a:t>
            </a:r>
          </a:p>
          <a:p>
            <a:pPr marL="404813" eaLnBrk="1" hangingPunct="1">
              <a:lnSpc>
                <a:spcPct val="110000"/>
              </a:lnSpc>
              <a:buFont typeface="Wingdings" charset="0"/>
              <a:buChar char="q"/>
            </a:pPr>
            <a:r>
              <a:rPr lang="en-US" sz="2400">
                <a:latin typeface="Arial" charset="0"/>
                <a:ea typeface="ＭＳ Ｐゴシック" charset="0"/>
              </a:rPr>
              <a:t>Females 15 and up</a:t>
            </a:r>
          </a:p>
          <a:p>
            <a:pPr marL="404813" eaLnBrk="1" hangingPunct="1">
              <a:lnSpc>
                <a:spcPct val="110000"/>
              </a:lnSpc>
              <a:buFont typeface="Wingdings" charset="0"/>
              <a:buChar char="q"/>
            </a:pPr>
            <a:r>
              <a:rPr lang="en-US" sz="2400">
                <a:latin typeface="Arial" charset="0"/>
                <a:ea typeface="ＭＳ Ｐゴシック" charset="0"/>
              </a:rPr>
              <a:t>Data summarized in table form</a:t>
            </a:r>
          </a:p>
        </p:txBody>
      </p:sp>
      <p:graphicFrame>
        <p:nvGraphicFramePr>
          <p:cNvPr id="1026" name="Content Placeholder 9"/>
          <p:cNvGraphicFramePr>
            <a:graphicFrameLocks noGrp="1"/>
          </p:cNvGraphicFramePr>
          <p:nvPr>
            <p:ph sz="half" idx="4294967295"/>
          </p:nvPr>
        </p:nvGraphicFramePr>
        <p:xfrm>
          <a:off x="4648200" y="1143000"/>
          <a:ext cx="4038600" cy="5486400"/>
        </p:xfrm>
        <a:graphic>
          <a:graphicData uri="http://schemas.openxmlformats.org/presentationml/2006/ole">
            <mc:AlternateContent xmlns:mc="http://schemas.openxmlformats.org/markup-compatibility/2006">
              <mc:Choice xmlns:v="urn:schemas-microsoft-com:vml" Requires="v">
                <p:oleObj spid="_x0000_s1064" r:id="rId4" imgW="4035902" imgH="5486876" progId="Excel.Chart.8">
                  <p:embed/>
                </p:oleObj>
              </mc:Choice>
              <mc:Fallback>
                <p:oleObj r:id="rId4" imgW="4035902" imgH="5486876" progId="Excel.Chart.8">
                  <p:embed/>
                  <p:pic>
                    <p:nvPicPr>
                      <p:cNvPr id="0" name="Picture 36"/>
                      <p:cNvPicPr>
                        <a:picLocks noGrp="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648200" y="1143000"/>
                        <a:ext cx="4038600"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589" name="Group 29"/>
          <p:cNvGraphicFramePr>
            <a:graphicFrameLocks noGrp="1"/>
          </p:cNvGraphicFramePr>
          <p:nvPr/>
        </p:nvGraphicFramePr>
        <p:xfrm>
          <a:off x="4572000" y="1219200"/>
          <a:ext cx="3962400" cy="5391150"/>
        </p:xfrm>
        <a:graphic>
          <a:graphicData uri="http://schemas.openxmlformats.org/drawingml/2006/table">
            <a:tbl>
              <a:tblPr/>
              <a:tblGrid>
                <a:gridCol w="1981200"/>
                <a:gridCol w="1981200"/>
              </a:tblGrid>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Marital status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Count (Millions)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Married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116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Never married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44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Divorced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Widowed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98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Total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195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atin typeface="Garamond" charset="0"/>
                <a:ea typeface="ＭＳ Ｐゴシック" charset="0"/>
              </a:rPr>
              <a:t>Ways to chart categorical data</a:t>
            </a:r>
          </a:p>
        </p:txBody>
      </p:sp>
      <p:sp>
        <p:nvSpPr>
          <p:cNvPr id="40963" name="Rectangle 3"/>
          <p:cNvSpPr>
            <a:spLocks noGrp="1" noChangeArrowheads="1"/>
          </p:cNvSpPr>
          <p:nvPr>
            <p:ph type="body" idx="1"/>
          </p:nvPr>
        </p:nvSpPr>
        <p:spPr/>
        <p:txBody>
          <a:bodyPr/>
          <a:lstStyle/>
          <a:p>
            <a:pPr marL="0" indent="0" eaLnBrk="1" hangingPunct="1">
              <a:buFont typeface="Wingdings" charset="0"/>
              <a:buNone/>
            </a:pPr>
            <a:r>
              <a:rPr lang="en-US">
                <a:latin typeface="Arial" charset="0"/>
                <a:ea typeface="ＭＳ Ｐゴシック" charset="0"/>
              </a:rPr>
              <a:t>Because the variable is categorical, the data in the graph can be ordered any way we want (alphabetical, by increasing value, by year, by personal preference, etc.). </a:t>
            </a:r>
          </a:p>
          <a:p>
            <a:pPr marL="0" indent="0" eaLnBrk="1" hangingPunct="1"/>
            <a:endParaRPr lang="en-US">
              <a:latin typeface="Arial" charset="0"/>
              <a:ea typeface="ＭＳ Ｐゴシック" charset="0"/>
            </a:endParaRPr>
          </a:p>
          <a:p>
            <a:pPr marL="731838" lvl="1" eaLnBrk="1" hangingPunct="1">
              <a:lnSpc>
                <a:spcPct val="110000"/>
              </a:lnSpc>
            </a:pPr>
            <a:r>
              <a:rPr lang="en-US" sz="1800" b="1">
                <a:latin typeface="Arial" charset="0"/>
                <a:ea typeface="ＭＳ Ｐゴシック" charset="0"/>
              </a:rPr>
              <a:t>Bar graphs</a:t>
            </a:r>
            <a:r>
              <a:rPr lang="en-US" sz="1800">
                <a:latin typeface="Arial" charset="0"/>
                <a:ea typeface="ＭＳ Ｐゴシック" charset="0"/>
              </a:rPr>
              <a:t/>
            </a:r>
            <a:br>
              <a:rPr lang="en-US" sz="1800">
                <a:latin typeface="Arial" charset="0"/>
                <a:ea typeface="ＭＳ Ｐゴシック" charset="0"/>
              </a:rPr>
            </a:br>
            <a:r>
              <a:rPr lang="en-US" sz="1800">
                <a:latin typeface="Arial" charset="0"/>
                <a:ea typeface="ＭＳ Ｐゴシック" charset="0"/>
              </a:rPr>
              <a:t>Each category is</a:t>
            </a:r>
            <a:br>
              <a:rPr lang="en-US" sz="1800">
                <a:latin typeface="Arial" charset="0"/>
                <a:ea typeface="ＭＳ Ｐゴシック" charset="0"/>
              </a:rPr>
            </a:br>
            <a:r>
              <a:rPr lang="en-US" sz="1800">
                <a:latin typeface="Arial" charset="0"/>
                <a:ea typeface="ＭＳ Ｐゴシック" charset="0"/>
              </a:rPr>
              <a:t>represented by </a:t>
            </a:r>
            <a:br>
              <a:rPr lang="en-US" sz="1800">
                <a:latin typeface="Arial" charset="0"/>
                <a:ea typeface="ＭＳ Ｐゴシック" charset="0"/>
              </a:rPr>
            </a:br>
            <a:r>
              <a:rPr lang="en-US" sz="1800">
                <a:latin typeface="Arial" charset="0"/>
                <a:ea typeface="ＭＳ Ｐゴシック" charset="0"/>
              </a:rPr>
              <a:t>a bar.</a:t>
            </a:r>
          </a:p>
          <a:p>
            <a:pPr marL="731838" lvl="1" eaLnBrk="1" hangingPunct="1"/>
            <a:endParaRPr lang="en-US" sz="1800">
              <a:latin typeface="Arial" charset="0"/>
              <a:ea typeface="ＭＳ Ｐゴシック" charset="0"/>
            </a:endParaRPr>
          </a:p>
          <a:p>
            <a:pPr marL="731838" lvl="1" eaLnBrk="1" hangingPunct="1">
              <a:lnSpc>
                <a:spcPct val="120000"/>
              </a:lnSpc>
            </a:pPr>
            <a:endParaRPr lang="en-US" sz="1800">
              <a:latin typeface="Arial" charset="0"/>
              <a:ea typeface="ＭＳ Ｐゴシック" charset="0"/>
            </a:endParaRPr>
          </a:p>
          <a:p>
            <a:pPr marL="731838" lvl="1" eaLnBrk="1" hangingPunct="1"/>
            <a:endParaRPr lang="en-US" sz="1800">
              <a:latin typeface="Arial" charset="0"/>
              <a:ea typeface="ＭＳ Ｐゴシック" charset="0"/>
            </a:endParaRPr>
          </a:p>
          <a:p>
            <a:pPr marL="731838" lvl="1" eaLnBrk="1" hangingPunct="1">
              <a:lnSpc>
                <a:spcPct val="110000"/>
              </a:lnSpc>
            </a:pPr>
            <a:r>
              <a:rPr lang="en-US" sz="1800" b="1">
                <a:latin typeface="Arial" charset="0"/>
                <a:ea typeface="ＭＳ Ｐゴシック" charset="0"/>
              </a:rPr>
              <a:t>Pie charts</a:t>
            </a:r>
            <a:r>
              <a:rPr lang="en-US" sz="1800">
                <a:latin typeface="Arial" charset="0"/>
                <a:ea typeface="ＭＳ Ｐゴシック" charset="0"/>
              </a:rPr>
              <a:t/>
            </a:r>
            <a:br>
              <a:rPr lang="en-US" sz="1800">
                <a:latin typeface="Arial" charset="0"/>
                <a:ea typeface="ＭＳ Ｐゴシック" charset="0"/>
              </a:rPr>
            </a:br>
            <a:r>
              <a:rPr lang="en-US" sz="1800">
                <a:latin typeface="Arial" charset="0"/>
                <a:ea typeface="ＭＳ Ｐゴシック" charset="0"/>
              </a:rPr>
              <a:t>The slices must </a:t>
            </a:r>
            <a:br>
              <a:rPr lang="en-US" sz="1800">
                <a:latin typeface="Arial" charset="0"/>
                <a:ea typeface="ＭＳ Ｐゴシック" charset="0"/>
              </a:rPr>
            </a:br>
            <a:r>
              <a:rPr lang="en-US" sz="1800">
                <a:latin typeface="Arial" charset="0"/>
                <a:ea typeface="ＭＳ Ｐゴシック" charset="0"/>
              </a:rPr>
              <a:t>represent the parts of one whole.</a:t>
            </a:r>
          </a:p>
        </p:txBody>
      </p:sp>
      <p:pic>
        <p:nvPicPr>
          <p:cNvPr id="40964" name="Picture 4" descr="F01-0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22763"/>
            <a:ext cx="31242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F01-01a"/>
          <p:cNvPicPr>
            <a:picLocks noChangeAspect="1" noChangeArrowheads="1"/>
          </p:cNvPicPr>
          <p:nvPr/>
        </p:nvPicPr>
        <p:blipFill>
          <a:blip r:embed="rId4">
            <a:clrChange>
              <a:clrFrom>
                <a:srgbClr val="E4EFF2"/>
              </a:clrFrom>
              <a:clrTo>
                <a:srgbClr val="E4EFF2">
                  <a:alpha val="0"/>
                </a:srgbClr>
              </a:clrTo>
            </a:clrChange>
            <a:extLst>
              <a:ext uri="{28A0092B-C50C-407E-A947-70E740481C1C}">
                <a14:useLocalDpi xmlns:a14="http://schemas.microsoft.com/office/drawing/2010/main" val="0"/>
              </a:ext>
            </a:extLst>
          </a:blip>
          <a:srcRect/>
          <a:stretch>
            <a:fillRect/>
          </a:stretch>
        </p:blipFill>
        <p:spPr bwMode="auto">
          <a:xfrm>
            <a:off x="3581400" y="2125663"/>
            <a:ext cx="32766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57200" y="228600"/>
            <a:ext cx="8229600" cy="1447800"/>
          </a:xfrm>
        </p:spPr>
        <p:txBody>
          <a:bodyPr/>
          <a:lstStyle/>
          <a:p>
            <a:pPr eaLnBrk="1" hangingPunct="1"/>
            <a:r>
              <a:rPr lang="en-US">
                <a:latin typeface="Garamond" charset="0"/>
                <a:ea typeface="ＭＳ Ｐゴシック" charset="0"/>
              </a:rPr>
              <a:t>Example 1.7    </a:t>
            </a:r>
            <a:br>
              <a:rPr lang="en-US">
                <a:latin typeface="Garamond" charset="0"/>
                <a:ea typeface="ＭＳ Ｐゴシック" charset="0"/>
              </a:rPr>
            </a:br>
            <a:r>
              <a:rPr lang="en-US">
                <a:latin typeface="Garamond" charset="0"/>
                <a:ea typeface="ＭＳ Ｐゴシック" charset="0"/>
              </a:rPr>
              <a:t>GPS Market share example</a:t>
            </a:r>
          </a:p>
        </p:txBody>
      </p:sp>
      <p:pic>
        <p:nvPicPr>
          <p:cNvPr id="41987" name="Picture 2" descr="moore01-untb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286000"/>
            <a:ext cx="39052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CC66"/>
        </a:solidFill>
        <a:effectLst/>
      </p:bgPr>
    </p:bg>
    <p:spTree>
      <p:nvGrpSpPr>
        <p:cNvPr id="1" name=""/>
        <p:cNvGrpSpPr/>
        <p:nvPr/>
      </p:nvGrpSpPr>
      <p:grpSpPr>
        <a:xfrm>
          <a:off x="0" y="0"/>
          <a:ext cx="0" cy="0"/>
          <a:chOff x="0" y="0"/>
          <a:chExt cx="0" cy="0"/>
        </a:xfrm>
      </p:grpSpPr>
      <p:sp>
        <p:nvSpPr>
          <p:cNvPr id="43010" name="Rectangle 15"/>
          <p:cNvSpPr>
            <a:spLocks noChangeArrowheads="1"/>
          </p:cNvSpPr>
          <p:nvPr/>
        </p:nvSpPr>
        <p:spPr bwMode="auto">
          <a:xfrm>
            <a:off x="0" y="0"/>
            <a:ext cx="9144000" cy="175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3011" name="Text Box 7"/>
          <p:cNvSpPr txBox="1">
            <a:spLocks noChangeArrowheads="1"/>
          </p:cNvSpPr>
          <p:nvPr/>
        </p:nvSpPr>
        <p:spPr bwMode="auto">
          <a:xfrm>
            <a:off x="365125" y="152400"/>
            <a:ext cx="82454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20000"/>
              </a:lnSpc>
            </a:pPr>
            <a:r>
              <a:rPr lang="en-US" sz="2800">
                <a:solidFill>
                  <a:srgbClr val="333399"/>
                </a:solidFill>
                <a:latin typeface="Garamond" charset="0"/>
              </a:rPr>
              <a:t>Bar graphs</a:t>
            </a:r>
          </a:p>
          <a:p>
            <a:pPr algn="ctr" eaLnBrk="1" hangingPunct="1">
              <a:lnSpc>
                <a:spcPct val="120000"/>
              </a:lnSpc>
            </a:pPr>
            <a:endParaRPr lang="en-US" sz="900">
              <a:solidFill>
                <a:srgbClr val="333399"/>
              </a:solidFill>
              <a:latin typeface="Garamond" charset="0"/>
            </a:endParaRPr>
          </a:p>
          <a:p>
            <a:pPr eaLnBrk="1" hangingPunct="1">
              <a:lnSpc>
                <a:spcPct val="120000"/>
              </a:lnSpc>
            </a:pPr>
            <a:r>
              <a:rPr lang="en-US"/>
              <a:t>Each category is represented by one bar. The bar</a:t>
            </a:r>
            <a:r>
              <a:rPr lang="ja-JP" altLang="en-US"/>
              <a:t>’</a:t>
            </a:r>
            <a:r>
              <a:rPr lang="en-US" altLang="ja-JP"/>
              <a:t>s height shows the count (or sometimes the percentage) for that particular category.</a:t>
            </a:r>
            <a:endParaRPr lang="en-US"/>
          </a:p>
        </p:txBody>
      </p:sp>
      <p:sp>
        <p:nvSpPr>
          <p:cNvPr id="43012" name="Rectangle 19"/>
          <p:cNvSpPr>
            <a:spLocks noChangeArrowheads="1"/>
          </p:cNvSpPr>
          <p:nvPr/>
        </p:nvSpPr>
        <p:spPr bwMode="auto">
          <a:xfrm>
            <a:off x="381000" y="76200"/>
            <a:ext cx="8305800" cy="152400"/>
          </a:xfrm>
          <a:prstGeom prst="rect">
            <a:avLst/>
          </a:prstGeom>
          <a:gradFill rotWithShape="1">
            <a:gsLst>
              <a:gs pos="0">
                <a:srgbClr val="CC3300"/>
              </a:gs>
              <a:gs pos="100000">
                <a:srgbClr val="EAAC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4301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09800"/>
            <a:ext cx="6183313"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CC66"/>
        </a:solidFill>
        <a:effectLst/>
      </p:bgPr>
    </p:bg>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0" y="0"/>
            <a:ext cx="9144000" cy="1524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4035" name="Text Box 4"/>
          <p:cNvSpPr txBox="1">
            <a:spLocks noChangeArrowheads="1"/>
          </p:cNvSpPr>
          <p:nvPr/>
        </p:nvSpPr>
        <p:spPr bwMode="auto">
          <a:xfrm>
            <a:off x="304800" y="134938"/>
            <a:ext cx="835025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pPr>
            <a:r>
              <a:rPr lang="en-US" sz="2800">
                <a:solidFill>
                  <a:srgbClr val="333399"/>
                </a:solidFill>
                <a:latin typeface="Garamond" charset="0"/>
              </a:rPr>
              <a:t>Pie charts</a:t>
            </a:r>
          </a:p>
          <a:p>
            <a:pPr>
              <a:lnSpc>
                <a:spcPct val="120000"/>
              </a:lnSpc>
            </a:pPr>
            <a:r>
              <a:rPr lang="en-US"/>
              <a:t>Each slice represents a piece of one whole. The size of a slice depends on what </a:t>
            </a:r>
          </a:p>
          <a:p>
            <a:pPr>
              <a:lnSpc>
                <a:spcPct val="120000"/>
              </a:lnSpc>
            </a:pPr>
            <a:r>
              <a:rPr lang="en-US"/>
              <a:t>percent of the whole this category represents.</a:t>
            </a:r>
          </a:p>
        </p:txBody>
      </p:sp>
      <p:sp>
        <p:nvSpPr>
          <p:cNvPr id="44036" name="Rectangle 8"/>
          <p:cNvSpPr>
            <a:spLocks noChangeArrowheads="1"/>
          </p:cNvSpPr>
          <p:nvPr/>
        </p:nvSpPr>
        <p:spPr bwMode="auto">
          <a:xfrm>
            <a:off x="381000" y="76200"/>
            <a:ext cx="8305800" cy="152400"/>
          </a:xfrm>
          <a:prstGeom prst="rect">
            <a:avLst/>
          </a:prstGeom>
          <a:gradFill rotWithShape="1">
            <a:gsLst>
              <a:gs pos="0">
                <a:srgbClr val="CC3300"/>
              </a:gs>
              <a:gs pos="100000">
                <a:srgbClr val="EAAC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4403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28800"/>
            <a:ext cx="5318125"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sz="3600">
                <a:latin typeface="Garamond" charset="0"/>
                <a:ea typeface="ＭＳ Ｐゴシック" charset="0"/>
              </a:rPr>
              <a:t>Example 1.10 </a:t>
            </a:r>
            <a:r>
              <a:rPr lang="en-US" sz="3600" b="1">
                <a:latin typeface="Garamond" charset="0"/>
                <a:ea typeface="ＭＳ Ｐゴシック" charset="0"/>
              </a:rPr>
              <a:t>The Cost Is $164 Billion!</a:t>
            </a:r>
            <a:endParaRPr lang="en-US" sz="3600">
              <a:latin typeface="Garamond" charset="0"/>
              <a:ea typeface="ＭＳ Ｐゴシック" charset="0"/>
            </a:endParaRPr>
          </a:p>
        </p:txBody>
      </p:sp>
      <p:sp>
        <p:nvSpPr>
          <p:cNvPr id="45059" name="Content Placeholder 2"/>
          <p:cNvSpPr>
            <a:spLocks noGrp="1"/>
          </p:cNvSpPr>
          <p:nvPr>
            <p:ph idx="1"/>
          </p:nvPr>
        </p:nvSpPr>
        <p:spPr/>
        <p:txBody>
          <a:bodyPr/>
          <a:lstStyle/>
          <a:p>
            <a:pPr marL="0" indent="0" eaLnBrk="1" hangingPunct="1">
              <a:buFont typeface="Wingdings" charset="0"/>
              <a:buNone/>
            </a:pPr>
            <a:r>
              <a:rPr lang="en-US">
                <a:latin typeface="Arial" charset="0"/>
                <a:ea typeface="ＭＳ Ｐゴシック" charset="0"/>
              </a:rPr>
              <a:t>Auto accidents cost $164 billion each year.</a:t>
            </a:r>
            <a:r>
              <a:rPr lang="en-US" b="1" baseline="30000">
                <a:latin typeface="Arial" charset="0"/>
                <a:ea typeface="ＭＳ Ｐゴシック" charset="0"/>
              </a:rPr>
              <a:t>3 </a:t>
            </a:r>
            <a:r>
              <a:rPr lang="en-US">
                <a:latin typeface="Arial" charset="0"/>
                <a:ea typeface="ＭＳ Ｐゴシック" charset="0"/>
              </a:rPr>
              <a:t>How can this enormous burden on the economy be reduced? Let’s look at some data. is a bar graph that gives the percents of auto accidents for each day of the week. What do we learn from this graph?</a:t>
            </a:r>
          </a:p>
        </p:txBody>
      </p:sp>
      <p:pic>
        <p:nvPicPr>
          <p:cNvPr id="450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54102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CC66"/>
        </a:solidFill>
        <a:effectLst/>
      </p:bgPr>
    </p:bg>
    <p:spTree>
      <p:nvGrpSpPr>
        <p:cNvPr id="1" name=""/>
        <p:cNvGrpSpPr/>
        <p:nvPr/>
      </p:nvGrpSpPr>
      <p:grpSpPr>
        <a:xfrm>
          <a:off x="0" y="0"/>
          <a:ext cx="0" cy="0"/>
          <a:chOff x="0" y="0"/>
          <a:chExt cx="0" cy="0"/>
        </a:xfrm>
      </p:grpSpPr>
      <p:sp>
        <p:nvSpPr>
          <p:cNvPr id="46082" name="Text Box 11"/>
          <p:cNvSpPr txBox="1">
            <a:spLocks noChangeArrowheads="1"/>
          </p:cNvSpPr>
          <p:nvPr/>
        </p:nvSpPr>
        <p:spPr bwMode="auto">
          <a:xfrm>
            <a:off x="6934200" y="914400"/>
            <a:ext cx="2209800" cy="9239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Bar graph sorted by rank (Pareto Chart)</a:t>
            </a:r>
          </a:p>
          <a:p>
            <a:pPr eaLnBrk="1" hangingPunct="1"/>
            <a:r>
              <a:rPr lang="en-US">
                <a:sym typeface="Wingdings" charset="0"/>
              </a:rPr>
              <a:t> Easy to analyze</a:t>
            </a:r>
            <a:endParaRPr lang="en-US"/>
          </a:p>
        </p:txBody>
      </p:sp>
      <p:sp>
        <p:nvSpPr>
          <p:cNvPr id="46083" name="Text Box 17"/>
          <p:cNvSpPr txBox="1">
            <a:spLocks noChangeArrowheads="1"/>
          </p:cNvSpPr>
          <p:nvPr/>
        </p:nvSpPr>
        <p:spPr bwMode="auto">
          <a:xfrm>
            <a:off x="2590800" y="266700"/>
            <a:ext cx="546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333399"/>
                </a:solidFill>
              </a:rPr>
              <a:t>Accidents per day of the week</a:t>
            </a:r>
          </a:p>
        </p:txBody>
      </p:sp>
      <p:sp>
        <p:nvSpPr>
          <p:cNvPr id="46084" name="Text Box 10"/>
          <p:cNvSpPr txBox="1">
            <a:spLocks noChangeArrowheads="1"/>
          </p:cNvSpPr>
          <p:nvPr/>
        </p:nvSpPr>
        <p:spPr bwMode="auto">
          <a:xfrm>
            <a:off x="1524000" y="5334000"/>
            <a:ext cx="3200400" cy="6413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Sorted chronologically</a:t>
            </a:r>
          </a:p>
          <a:p>
            <a:pPr eaLnBrk="1" hangingPunct="1"/>
            <a:r>
              <a:rPr lang="en-US">
                <a:sym typeface="Wingdings" charset="0"/>
              </a:rPr>
              <a:t> Much less useful</a:t>
            </a:r>
            <a:endParaRPr lang="en-US"/>
          </a:p>
        </p:txBody>
      </p:sp>
      <p:pic>
        <p:nvPicPr>
          <p:cNvPr id="4608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58959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800600"/>
            <a:ext cx="29273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CC66"/>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04800" y="228600"/>
            <a:ext cx="5867400" cy="762000"/>
          </a:xfrm>
        </p:spPr>
        <p:txBody>
          <a:bodyPr/>
          <a:lstStyle/>
          <a:p>
            <a:pPr eaLnBrk="1" hangingPunct="1">
              <a:lnSpc>
                <a:spcPct val="120000"/>
              </a:lnSpc>
            </a:pPr>
            <a:r>
              <a:rPr lang="en-US" sz="2400">
                <a:solidFill>
                  <a:srgbClr val="333399"/>
                </a:solidFill>
                <a:latin typeface="Garamond" charset="0"/>
                <a:ea typeface="ＭＳ Ｐゴシック" charset="0"/>
              </a:rPr>
              <a:t>Child poverty before and after government intervention—UNICEF, 1996</a:t>
            </a:r>
          </a:p>
        </p:txBody>
      </p:sp>
      <p:pic>
        <p:nvPicPr>
          <p:cNvPr id="47107" name="Picture 3" descr="childpoverty"/>
          <p:cNvPicPr>
            <a:picLocks noGrp="1" noChangeAspect="1" noChangeArrowheads="1"/>
          </p:cNvPicPr>
          <p:nvPr>
            <p:ph idx="1"/>
          </p:nvPr>
        </p:nvPicPr>
        <p:blipFill>
          <a:blip r:embed="rId3">
            <a:clrChange>
              <a:clrFrom>
                <a:srgbClr val="FF9900"/>
              </a:clrFrom>
              <a:clrTo>
                <a:srgbClr val="FF9900">
                  <a:alpha val="0"/>
                </a:srgbClr>
              </a:clrTo>
            </a:clrChange>
            <a:extLst>
              <a:ext uri="{28A0092B-C50C-407E-A947-70E740481C1C}">
                <a14:useLocalDpi xmlns:a14="http://schemas.microsoft.com/office/drawing/2010/main" val="0"/>
              </a:ext>
            </a:extLst>
          </a:blip>
          <a:srcRect l="3337" t="8395" r="5524" b="5556"/>
          <a:stretch>
            <a:fillRect/>
          </a:stretch>
        </p:blipFill>
        <p:spPr>
          <a:xfrm>
            <a:off x="6172200" y="0"/>
            <a:ext cx="2971800" cy="6858000"/>
          </a:xfrm>
          <a:noFill/>
        </p:spPr>
      </p:pic>
      <p:sp>
        <p:nvSpPr>
          <p:cNvPr id="1252356" name="Text Box 4"/>
          <p:cNvSpPr txBox="1">
            <a:spLocks noChangeArrowheads="1"/>
          </p:cNvSpPr>
          <p:nvPr/>
        </p:nvSpPr>
        <p:spPr bwMode="auto">
          <a:xfrm>
            <a:off x="304800" y="1524000"/>
            <a:ext cx="57912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92100" algn="l"/>
                <a:tab pos="406400" algn="l"/>
              </a:tabLst>
              <a:defRPr>
                <a:solidFill>
                  <a:schemeClr val="tx1"/>
                </a:solidFill>
                <a:latin typeface="Arial" charset="0"/>
                <a:ea typeface="ＭＳ Ｐゴシック" charset="0"/>
                <a:cs typeface="ＭＳ Ｐゴシック" charset="0"/>
              </a:defRPr>
            </a:lvl1pPr>
            <a:lvl2pPr marL="342900" indent="-101600" eaLnBrk="0" hangingPunct="0">
              <a:tabLst>
                <a:tab pos="292100" algn="l"/>
                <a:tab pos="406400" algn="l"/>
              </a:tabLst>
              <a:defRPr>
                <a:solidFill>
                  <a:schemeClr val="tx1"/>
                </a:solidFill>
                <a:latin typeface="Arial" charset="0"/>
                <a:ea typeface="ＭＳ Ｐゴシック" charset="0"/>
              </a:defRPr>
            </a:lvl2pPr>
            <a:lvl3pPr marL="1143000" indent="-228600" eaLnBrk="0" hangingPunct="0">
              <a:tabLst>
                <a:tab pos="292100" algn="l"/>
                <a:tab pos="406400" algn="l"/>
              </a:tabLst>
              <a:defRPr>
                <a:solidFill>
                  <a:schemeClr val="tx1"/>
                </a:solidFill>
                <a:latin typeface="Arial" charset="0"/>
                <a:ea typeface="ＭＳ Ｐゴシック" charset="0"/>
              </a:defRPr>
            </a:lvl3pPr>
            <a:lvl4pPr marL="1600200" indent="-228600" eaLnBrk="0" hangingPunct="0">
              <a:tabLst>
                <a:tab pos="292100" algn="l"/>
                <a:tab pos="406400" algn="l"/>
              </a:tabLst>
              <a:defRPr>
                <a:solidFill>
                  <a:schemeClr val="tx1"/>
                </a:solidFill>
                <a:latin typeface="Arial" charset="0"/>
                <a:ea typeface="ＭＳ Ｐゴシック" charset="0"/>
              </a:defRPr>
            </a:lvl4pPr>
            <a:lvl5pPr marL="2057400" indent="-228600" eaLnBrk="0" hangingPunct="0">
              <a:tabLst>
                <a:tab pos="292100" algn="l"/>
                <a:tab pos="406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292100" algn="l"/>
                <a:tab pos="406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292100" algn="l"/>
                <a:tab pos="406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292100" algn="l"/>
                <a:tab pos="406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292100" algn="l"/>
                <a:tab pos="406400" algn="l"/>
              </a:tabLst>
              <a:defRPr>
                <a:solidFill>
                  <a:schemeClr val="tx1"/>
                </a:solidFill>
                <a:latin typeface="Arial" charset="0"/>
                <a:ea typeface="ＭＳ Ｐゴシック" charset="0"/>
              </a:defRPr>
            </a:lvl9pPr>
          </a:lstStyle>
          <a:p>
            <a:pPr eaLnBrk="1" hangingPunct="1">
              <a:lnSpc>
                <a:spcPct val="190000"/>
              </a:lnSpc>
              <a:spcAft>
                <a:spcPct val="25000"/>
              </a:spcAft>
            </a:pPr>
            <a:r>
              <a:rPr lang="en-US" sz="2000"/>
              <a:t>What does this chart tell you?</a:t>
            </a:r>
          </a:p>
          <a:p>
            <a:pPr lvl="1" eaLnBrk="1" hangingPunct="1">
              <a:lnSpc>
                <a:spcPct val="120000"/>
              </a:lnSpc>
              <a:spcAft>
                <a:spcPct val="50000"/>
              </a:spcAft>
              <a:buFontTx/>
              <a:buChar char="•"/>
            </a:pPr>
            <a:r>
              <a:rPr lang="en-US"/>
              <a:t> The United States has the highest rate of child 	poverty among developed nations (22% of 	under 18).</a:t>
            </a:r>
          </a:p>
          <a:p>
            <a:pPr lvl="1" eaLnBrk="1" hangingPunct="1">
              <a:lnSpc>
                <a:spcPct val="120000"/>
              </a:lnSpc>
              <a:buFontTx/>
              <a:buChar char="•"/>
            </a:pPr>
            <a:r>
              <a:rPr lang="en-US"/>
              <a:t> Its government does the least</a:t>
            </a:r>
            <a:r>
              <a:rPr lang="en-US">
                <a:cs typeface="Arial" charset="0"/>
              </a:rPr>
              <a:t>—</a:t>
            </a:r>
            <a:r>
              <a:rPr lang="en-US"/>
              <a:t>through taxes and 	subsidies</a:t>
            </a:r>
            <a:r>
              <a:rPr lang="en-US">
                <a:cs typeface="Arial" charset="0"/>
              </a:rPr>
              <a:t>—</a:t>
            </a:r>
            <a:r>
              <a:rPr lang="en-US"/>
              <a:t>to remedy the problem (size of 	orange bars and percent difference between 	orange/blue bars).</a:t>
            </a:r>
          </a:p>
          <a:p>
            <a:pPr eaLnBrk="1" hangingPunct="1">
              <a:lnSpc>
                <a:spcPct val="110000"/>
              </a:lnSpc>
            </a:pPr>
            <a:endParaRPr lang="en-US"/>
          </a:p>
          <a:p>
            <a:pPr eaLnBrk="1" hangingPunct="1">
              <a:lnSpc>
                <a:spcPct val="110000"/>
              </a:lnSpc>
            </a:pPr>
            <a:endParaRPr lang="en-US" sz="1600" i="1"/>
          </a:p>
          <a:p>
            <a:pPr eaLnBrk="1" hangingPunct="1">
              <a:lnSpc>
                <a:spcPct val="110000"/>
              </a:lnSpc>
            </a:pPr>
            <a:r>
              <a:rPr lang="en-US" sz="2000"/>
              <a:t>Could you transform this bar graph to fit in one pie chart? In two pie charts? Why?</a:t>
            </a:r>
            <a:endParaRPr lang="en-US"/>
          </a:p>
        </p:txBody>
      </p:sp>
      <p:sp>
        <p:nvSpPr>
          <p:cNvPr id="47109" name="Text Box 5"/>
          <p:cNvSpPr txBox="1">
            <a:spLocks noChangeArrowheads="1"/>
          </p:cNvSpPr>
          <p:nvPr/>
        </p:nvSpPr>
        <p:spPr bwMode="auto">
          <a:xfrm>
            <a:off x="322263" y="6192838"/>
            <a:ext cx="57737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10000"/>
              </a:lnSpc>
            </a:pPr>
            <a:r>
              <a:rPr lang="en-US" sz="1600" i="1"/>
              <a:t>The poverty line is defined as 50% of national median income.</a:t>
            </a:r>
            <a:endParaRPr lang="en-US" sz="16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235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235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523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atin typeface="Garamond" charset="0"/>
                <a:ea typeface="ＭＳ Ｐゴシック" charset="0"/>
              </a:rPr>
              <a:t>Announcement</a:t>
            </a:r>
          </a:p>
        </p:txBody>
      </p:sp>
      <p:sp>
        <p:nvSpPr>
          <p:cNvPr id="30723" name="Content Placeholder 2"/>
          <p:cNvSpPr>
            <a:spLocks noGrp="1"/>
          </p:cNvSpPr>
          <p:nvPr>
            <p:ph idx="1"/>
          </p:nvPr>
        </p:nvSpPr>
        <p:spPr/>
        <p:txBody>
          <a:bodyPr/>
          <a:lstStyle/>
          <a:p>
            <a:pPr eaLnBrk="1" hangingPunct="1"/>
            <a:r>
              <a:rPr lang="en-US" dirty="0">
                <a:latin typeface="Arial" charset="0"/>
                <a:ea typeface="ＭＳ Ｐゴシック" charset="0"/>
              </a:rPr>
              <a:t>Wednesday (Jan 9) – Meet in classroom, not lab</a:t>
            </a:r>
          </a:p>
          <a:p>
            <a:pPr eaLnBrk="1" hangingPunct="1"/>
            <a:r>
              <a:rPr lang="en-US" dirty="0">
                <a:latin typeface="Arial" charset="0"/>
                <a:ea typeface="ＭＳ Ｐゴシック" charset="0"/>
              </a:rPr>
              <a:t>Buy a textbook with </a:t>
            </a:r>
            <a:r>
              <a:rPr lang="en-US" dirty="0" err="1">
                <a:latin typeface="Arial" charset="0"/>
                <a:ea typeface="ＭＳ Ｐゴシック" charset="0"/>
              </a:rPr>
              <a:t>StatsPortal</a:t>
            </a:r>
            <a:r>
              <a:rPr lang="en-US" dirty="0">
                <a:latin typeface="Arial" charset="0"/>
                <a:ea typeface="ＭＳ Ｐゴシック" charset="0"/>
              </a:rPr>
              <a:t> access card</a:t>
            </a:r>
          </a:p>
          <a:p>
            <a:pPr eaLnBrk="1" hangingPunct="1"/>
            <a:endParaRPr lang="en-US" dirty="0">
              <a:latin typeface="Arial" charset="0"/>
              <a:ea typeface="ＭＳ Ｐゴシック" charset="0"/>
            </a:endParaRPr>
          </a:p>
          <a:p>
            <a:pPr eaLnBrk="1" hangingPunct="1"/>
            <a:r>
              <a:rPr lang="en-US" dirty="0">
                <a:latin typeface="Arial" charset="0"/>
                <a:ea typeface="ＭＳ Ｐゴシック" charset="0"/>
              </a:rPr>
              <a:t>Important Websites:</a:t>
            </a:r>
          </a:p>
          <a:p>
            <a:pPr lvl="1" eaLnBrk="1" hangingPunct="1"/>
            <a:r>
              <a:rPr lang="en-US" sz="1800" dirty="0" err="1">
                <a:latin typeface="Arial" charset="0"/>
                <a:ea typeface="ＭＳ Ｐゴシック" charset="0"/>
              </a:rPr>
              <a:t>StatsPortal</a:t>
            </a:r>
            <a:r>
              <a:rPr lang="en-US" sz="1800" dirty="0">
                <a:latin typeface="Arial" charset="0"/>
                <a:ea typeface="ＭＳ Ｐゴシック" charset="0"/>
              </a:rPr>
              <a:t>:</a:t>
            </a:r>
          </a:p>
          <a:p>
            <a:pPr lvl="2" eaLnBrk="1" hangingPunct="1"/>
            <a:r>
              <a:rPr lang="en-US" sz="1800" dirty="0">
                <a:latin typeface="Arial" charset="0"/>
                <a:ea typeface="ＭＳ Ｐゴシック" charset="0"/>
                <a:hlinkClick r:id="rId2"/>
              </a:rPr>
              <a:t>http://courses.bfwpub.com/psbe3e.php</a:t>
            </a:r>
            <a:endParaRPr lang="en-US" sz="1800" dirty="0">
              <a:latin typeface="Arial" charset="0"/>
              <a:ea typeface="ＭＳ Ｐゴシック" charset="0"/>
            </a:endParaRPr>
          </a:p>
          <a:p>
            <a:pPr lvl="2" eaLnBrk="1" hangingPunct="1"/>
            <a:r>
              <a:rPr lang="en-US" sz="1800" dirty="0">
                <a:latin typeface="Arial" charset="0"/>
                <a:ea typeface="ＭＳ Ｐゴシック" charset="0"/>
              </a:rPr>
              <a:t>Homework assignments</a:t>
            </a:r>
          </a:p>
          <a:p>
            <a:pPr lvl="2" eaLnBrk="1" hangingPunct="1"/>
            <a:r>
              <a:rPr lang="en-US" sz="1800" dirty="0">
                <a:latin typeface="Arial" charset="0"/>
                <a:ea typeface="ＭＳ Ｐゴシック" charset="0"/>
              </a:rPr>
              <a:t>E-book and many great learning tools</a:t>
            </a:r>
          </a:p>
          <a:p>
            <a:pPr lvl="2" eaLnBrk="1" hangingPunct="1"/>
            <a:r>
              <a:rPr lang="en-US" sz="1800" dirty="0">
                <a:latin typeface="Arial" charset="0"/>
                <a:ea typeface="ＭＳ Ｐゴシック" charset="0"/>
              </a:rPr>
              <a:t>Please register using your access code</a:t>
            </a:r>
          </a:p>
          <a:p>
            <a:pPr lvl="1" eaLnBrk="1" hangingPunct="1"/>
            <a:r>
              <a:rPr lang="en-US" sz="1800" dirty="0">
                <a:latin typeface="Arial" charset="0"/>
                <a:ea typeface="ＭＳ Ｐゴシック" charset="0"/>
              </a:rPr>
              <a:t>Blackboard Learn:</a:t>
            </a:r>
          </a:p>
          <a:p>
            <a:pPr lvl="2" eaLnBrk="1" hangingPunct="1"/>
            <a:r>
              <a:rPr lang="en-US" sz="1800" b="1" dirty="0" err="1">
                <a:latin typeface="Arial" charset="0"/>
                <a:ea typeface="ＭＳ Ｐゴシック" charset="0"/>
              </a:rPr>
              <a:t>mycourses.purdue.edu</a:t>
            </a:r>
            <a:r>
              <a:rPr lang="en-US" sz="1800" b="1" dirty="0">
                <a:latin typeface="Arial" charset="0"/>
                <a:ea typeface="ＭＳ Ｐゴシック" charset="0"/>
              </a:rPr>
              <a:t>:</a:t>
            </a:r>
            <a:r>
              <a:rPr lang="en-US" sz="1800" dirty="0">
                <a:latin typeface="Arial" charset="0"/>
                <a:ea typeface="ＭＳ Ｐゴシック" charset="0"/>
              </a:rPr>
              <a:t> lab assignments, grades</a:t>
            </a:r>
          </a:p>
          <a:p>
            <a:pPr lvl="1" eaLnBrk="1" hangingPunct="1"/>
            <a:r>
              <a:rPr lang="en-US" sz="1800" dirty="0">
                <a:latin typeface="Arial" charset="0"/>
                <a:ea typeface="ＭＳ Ｐゴシック" charset="0"/>
              </a:rPr>
              <a:t>Piazza:</a:t>
            </a:r>
          </a:p>
          <a:p>
            <a:pPr lvl="2" eaLnBrk="1" hangingPunct="1"/>
            <a:r>
              <a:rPr lang="en-US" sz="1800" b="1" dirty="0" err="1">
                <a:latin typeface="Arial" charset="0"/>
                <a:ea typeface="ＭＳ Ｐゴシック" charset="0"/>
              </a:rPr>
              <a:t>piazza.com</a:t>
            </a:r>
            <a:r>
              <a:rPr lang="en-US" sz="1800" b="1" dirty="0">
                <a:latin typeface="Arial" charset="0"/>
                <a:ea typeface="ＭＳ Ｐゴシック" charset="0"/>
              </a:rPr>
              <a:t>: </a:t>
            </a:r>
            <a:r>
              <a:rPr lang="en-US" sz="1800" dirty="0">
                <a:latin typeface="Arial" charset="0"/>
                <a:ea typeface="ＭＳ Ｐゴシック" charset="0"/>
              </a:rPr>
              <a:t>discussion forums</a:t>
            </a:r>
          </a:p>
          <a:p>
            <a:pPr lvl="2" eaLnBrk="1" hangingPunct="1"/>
            <a:r>
              <a:rPr lang="en-US" sz="1800" dirty="0">
                <a:latin typeface="Arial" charset="0"/>
                <a:ea typeface="ＭＳ Ｐゴシック" charset="0"/>
              </a:rPr>
              <a:t>Free. Please register ASAP</a:t>
            </a:r>
          </a:p>
          <a:p>
            <a:pPr lvl="1" eaLnBrk="1" hangingPunct="1">
              <a:buFont typeface="Wingdings" charset="0"/>
              <a:buNone/>
            </a:pPr>
            <a:endParaRPr lang="en-US" sz="1800" dirty="0">
              <a:latin typeface="Arial" charset="0"/>
              <a:ea typeface="ＭＳ Ｐゴシック" charset="0"/>
            </a:endParaRPr>
          </a:p>
          <a:p>
            <a:pPr eaLnBrk="1" hangingPunct="1"/>
            <a:endParaRPr lang="en-US"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81000" y="228600"/>
            <a:ext cx="8686800" cy="762000"/>
          </a:xfrm>
        </p:spPr>
        <p:txBody>
          <a:bodyPr/>
          <a:lstStyle/>
          <a:p>
            <a:pPr eaLnBrk="1" hangingPunct="1"/>
            <a:r>
              <a:rPr lang="en-US">
                <a:latin typeface="Garamond" charset="0"/>
                <a:ea typeface="ＭＳ Ｐゴシック" charset="0"/>
              </a:rPr>
              <a:t>Ways to chart quantitative data</a:t>
            </a:r>
          </a:p>
        </p:txBody>
      </p:sp>
      <p:sp>
        <p:nvSpPr>
          <p:cNvPr id="1253379" name="Rectangle 3"/>
          <p:cNvSpPr>
            <a:spLocks noGrp="1" noChangeArrowheads="1"/>
          </p:cNvSpPr>
          <p:nvPr>
            <p:ph type="body" idx="1"/>
          </p:nvPr>
        </p:nvSpPr>
        <p:spPr>
          <a:xfrm>
            <a:off x="457200" y="914400"/>
            <a:ext cx="8229600" cy="5334000"/>
          </a:xfrm>
        </p:spPr>
        <p:txBody>
          <a:bodyPr/>
          <a:lstStyle/>
          <a:p>
            <a:pPr marL="228600" indent="-228600" eaLnBrk="1" hangingPunct="1">
              <a:lnSpc>
                <a:spcPct val="130000"/>
              </a:lnSpc>
              <a:buFont typeface="Wingdings" charset="0"/>
              <a:buNone/>
            </a:pPr>
            <a:endParaRPr lang="en-US">
              <a:latin typeface="Arial" charset="0"/>
              <a:ea typeface="ＭＳ Ｐゴシック" charset="0"/>
            </a:endParaRPr>
          </a:p>
          <a:p>
            <a:pPr marL="228600" indent="-228600" eaLnBrk="1" hangingPunct="1">
              <a:lnSpc>
                <a:spcPct val="130000"/>
              </a:lnSpc>
            </a:pPr>
            <a:r>
              <a:rPr lang="en-US">
                <a:latin typeface="Arial" charset="0"/>
                <a:ea typeface="ＭＳ Ｐゴシック" charset="0"/>
              </a:rPr>
              <a:t>  Histograms and stemplots</a:t>
            </a:r>
          </a:p>
          <a:p>
            <a:pPr marL="342900" lvl="1" indent="0" eaLnBrk="1" hangingPunct="1">
              <a:lnSpc>
                <a:spcPct val="130000"/>
              </a:lnSpc>
              <a:buFont typeface="Wingdings" charset="0"/>
              <a:buNone/>
            </a:pPr>
            <a:r>
              <a:rPr lang="en-US" sz="1800">
                <a:latin typeface="Arial" charset="0"/>
                <a:ea typeface="ＭＳ Ｐゴシック" charset="0"/>
              </a:rPr>
              <a:t>These are summary graphs for a single variable. They are very useful to understand the pattern of variability in the data.</a:t>
            </a:r>
          </a:p>
          <a:p>
            <a:pPr marL="342900" lvl="1" indent="0" eaLnBrk="1" hangingPunct="1">
              <a:lnSpc>
                <a:spcPct val="130000"/>
              </a:lnSpc>
              <a:buFont typeface="Wingdings" charset="0"/>
              <a:buNone/>
            </a:pPr>
            <a:endParaRPr lang="en-US" sz="1800">
              <a:latin typeface="Arial" charset="0"/>
              <a:ea typeface="ＭＳ Ｐゴシック" charset="0"/>
            </a:endParaRPr>
          </a:p>
          <a:p>
            <a:pPr marL="228600" indent="-228600" eaLnBrk="1" hangingPunct="1">
              <a:lnSpc>
                <a:spcPct val="130000"/>
              </a:lnSpc>
            </a:pPr>
            <a:r>
              <a:rPr lang="en-US">
                <a:latin typeface="Arial" charset="0"/>
                <a:ea typeface="ＭＳ Ｐゴシック" charset="0"/>
              </a:rPr>
              <a:t>  Line graphs: time plots</a:t>
            </a:r>
          </a:p>
          <a:p>
            <a:pPr marL="342900" lvl="1" indent="0" eaLnBrk="1" hangingPunct="1">
              <a:lnSpc>
                <a:spcPct val="130000"/>
              </a:lnSpc>
              <a:buFont typeface="Wingdings" charset="0"/>
              <a:buNone/>
            </a:pPr>
            <a:r>
              <a:rPr lang="en-US" sz="1800">
                <a:latin typeface="Arial" charset="0"/>
                <a:ea typeface="ＭＳ Ｐゴシック" charset="0"/>
              </a:rPr>
              <a:t>Use when there is a meaningful sequence, like time. The line connecting the points helps emphasize any change over time. </a:t>
            </a:r>
            <a:br>
              <a:rPr lang="en-US" sz="1800">
                <a:latin typeface="Arial" charset="0"/>
                <a:ea typeface="ＭＳ Ｐゴシック" charset="0"/>
              </a:rPr>
            </a:br>
            <a:endParaRPr lang="en-US" sz="18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337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3379">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5337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3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7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CC66"/>
        </a:solidFill>
        <a:effectLst/>
      </p:bgPr>
    </p:bg>
    <p:spTree>
      <p:nvGrpSpPr>
        <p:cNvPr id="1" name=""/>
        <p:cNvGrpSpPr/>
        <p:nvPr/>
      </p:nvGrpSpPr>
      <p:grpSpPr>
        <a:xfrm>
          <a:off x="0" y="0"/>
          <a:ext cx="0" cy="0"/>
          <a:chOff x="0" y="0"/>
          <a:chExt cx="0" cy="0"/>
        </a:xfrm>
      </p:grpSpPr>
      <p:sp>
        <p:nvSpPr>
          <p:cNvPr id="49154" name="Rectangle 17"/>
          <p:cNvSpPr>
            <a:spLocks noChangeArrowheads="1"/>
          </p:cNvSpPr>
          <p:nvPr/>
        </p:nvSpPr>
        <p:spPr bwMode="auto">
          <a:xfrm>
            <a:off x="0" y="0"/>
            <a:ext cx="3886200" cy="403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9155" name="Rectangle 2"/>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Histograms</a:t>
            </a:r>
          </a:p>
        </p:txBody>
      </p:sp>
      <p:sp>
        <p:nvSpPr>
          <p:cNvPr id="49156" name="Rectangle 3"/>
          <p:cNvSpPr>
            <a:spLocks noGrp="1" noChangeArrowheads="1"/>
          </p:cNvSpPr>
          <p:nvPr>
            <p:ph type="body" sz="half" idx="1"/>
          </p:nvPr>
        </p:nvSpPr>
        <p:spPr>
          <a:xfrm>
            <a:off x="457200" y="914400"/>
            <a:ext cx="3352800" cy="2971800"/>
          </a:xfrm>
        </p:spPr>
        <p:txBody>
          <a:bodyPr/>
          <a:lstStyle/>
          <a:p>
            <a:pPr marL="0" indent="0" eaLnBrk="1" hangingPunct="1">
              <a:lnSpc>
                <a:spcPct val="110000"/>
              </a:lnSpc>
              <a:buFont typeface="Wingdings" charset="0"/>
              <a:buNone/>
            </a:pPr>
            <a:r>
              <a:rPr lang="en-US">
                <a:latin typeface="Arial" charset="0"/>
                <a:ea typeface="ＭＳ Ｐゴシック" charset="0"/>
              </a:rPr>
              <a:t>The range of values that a variable can take is divided into equal size intervals. </a:t>
            </a:r>
          </a:p>
          <a:p>
            <a:pPr marL="0" indent="0" eaLnBrk="1" hangingPunct="1">
              <a:lnSpc>
                <a:spcPct val="110000"/>
              </a:lnSpc>
              <a:buFont typeface="Wingdings" charset="0"/>
              <a:buNone/>
            </a:pPr>
            <a:endParaRPr lang="en-US">
              <a:latin typeface="Arial" charset="0"/>
              <a:ea typeface="ＭＳ Ｐゴシック" charset="0"/>
            </a:endParaRPr>
          </a:p>
          <a:p>
            <a:pPr marL="0" indent="0" eaLnBrk="1" hangingPunct="1">
              <a:lnSpc>
                <a:spcPct val="110000"/>
              </a:lnSpc>
              <a:buFont typeface="Wingdings" charset="0"/>
              <a:buNone/>
            </a:pPr>
            <a:r>
              <a:rPr lang="en-US">
                <a:latin typeface="Arial" charset="0"/>
                <a:ea typeface="ＭＳ Ｐゴシック" charset="0"/>
              </a:rPr>
              <a:t>The histogram shows the number of individual data points that fall in each interval.</a:t>
            </a:r>
            <a:r>
              <a:rPr lang="en-US" b="1">
                <a:latin typeface="Arial" charset="0"/>
                <a:ea typeface="ＭＳ Ｐゴシック" charset="0"/>
              </a:rPr>
              <a:t> </a:t>
            </a:r>
          </a:p>
        </p:txBody>
      </p:sp>
      <p:sp>
        <p:nvSpPr>
          <p:cNvPr id="1289232" name="Rectangle 16"/>
          <p:cNvSpPr>
            <a:spLocks noChangeArrowheads="1"/>
          </p:cNvSpPr>
          <p:nvPr/>
        </p:nvSpPr>
        <p:spPr bwMode="auto">
          <a:xfrm>
            <a:off x="457200" y="4267200"/>
            <a:ext cx="3429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buClr>
                <a:srgbClr val="333399"/>
              </a:buClr>
              <a:buSzPct val="65000"/>
              <a:buFont typeface="Wingdings" charset="0"/>
              <a:buNone/>
            </a:pPr>
            <a:r>
              <a:rPr lang="en-US"/>
              <a:t>Example: Histogram of the December 2004 unemployment rates in the 50 states and Puerto Rico.</a:t>
            </a:r>
          </a:p>
        </p:txBody>
      </p:sp>
      <p:sp>
        <p:nvSpPr>
          <p:cNvPr id="49158" name="Rectangle 18"/>
          <p:cNvSpPr>
            <a:spLocks noChangeArrowheads="1"/>
          </p:cNvSpPr>
          <p:nvPr/>
        </p:nvSpPr>
        <p:spPr bwMode="auto">
          <a:xfrm>
            <a:off x="381000" y="76200"/>
            <a:ext cx="3281363" cy="152400"/>
          </a:xfrm>
          <a:prstGeom prst="rect">
            <a:avLst/>
          </a:prstGeom>
          <a:gradFill rotWithShape="1">
            <a:gsLst>
              <a:gs pos="0">
                <a:srgbClr val="CC3300"/>
              </a:gs>
              <a:gs pos="100000">
                <a:srgbClr val="EAAC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49159" name="Picture 20" descr="Moore01-02A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579938"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92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3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atin typeface="Garamond" charset="0"/>
                <a:ea typeface="ＭＳ Ｐゴシック" charset="0"/>
              </a:rPr>
              <a:t>Case 1.1 Treasury Bills</a:t>
            </a:r>
          </a:p>
        </p:txBody>
      </p:sp>
      <p:sp>
        <p:nvSpPr>
          <p:cNvPr id="50179" name="Content Placeholder 2"/>
          <p:cNvSpPr>
            <a:spLocks noGrp="1"/>
          </p:cNvSpPr>
          <p:nvPr>
            <p:ph idx="1"/>
          </p:nvPr>
        </p:nvSpPr>
        <p:spPr/>
        <p:txBody>
          <a:bodyPr/>
          <a:lstStyle/>
          <a:p>
            <a:pPr marL="0" indent="0" eaLnBrk="1" hangingPunct="1">
              <a:buFont typeface="Wingdings" charset="0"/>
              <a:buNone/>
            </a:pPr>
            <a:r>
              <a:rPr lang="en-US">
                <a:latin typeface="Arial" charset="0"/>
                <a:ea typeface="ＭＳ Ｐゴシック" charset="0"/>
              </a:rPr>
              <a:t>Treasury bills, also known as T-bills, are bonds issued by the U.S. Department of the Treasury. You buy them at a discount from their face value, and they mature in a fixed period of time. </a:t>
            </a:r>
          </a:p>
          <a:p>
            <a:pPr marL="0" indent="0" eaLnBrk="1" hangingPunct="1">
              <a:buFont typeface="Wingdings" charset="0"/>
              <a:buNone/>
            </a:pPr>
            <a:endParaRPr lang="en-US">
              <a:latin typeface="Arial" charset="0"/>
              <a:ea typeface="ＭＳ Ｐゴシック" charset="0"/>
            </a:endParaRPr>
          </a:p>
          <a:p>
            <a:pPr marL="0" indent="0" eaLnBrk="1" hangingPunct="1">
              <a:buFont typeface="Wingdings" charset="0"/>
              <a:buNone/>
            </a:pPr>
            <a:r>
              <a:rPr lang="en-US">
                <a:latin typeface="Arial" charset="0"/>
                <a:ea typeface="ＭＳ Ｐゴシック" charset="0"/>
              </a:rPr>
              <a:t>For example, you might buy a $1000 T-bill for $980. When it matures, six months later, you would receive $1000—your original $980 investment plus $20 interest. This interest rate is $20 divided by $980, which is 2.04% for six months. Interest is usually reported as a rate per year, so for this example the interest rate would be 4.08%. </a:t>
            </a:r>
          </a:p>
          <a:p>
            <a:pPr marL="0" indent="0" eaLnBrk="1" hangingPunct="1">
              <a:buFont typeface="Wingdings" charset="0"/>
              <a:buNone/>
            </a:pPr>
            <a:r>
              <a:rPr lang="en-US">
                <a:latin typeface="Arial" charset="0"/>
                <a:ea typeface="ＭＳ Ｐゴシック" charset="0"/>
              </a:rPr>
              <a:t>Rates are determined by an auction that is held every four weeks. The data set contains the interest rates for T-bills for each auction from December 12, 1958, to October 3, 2008.</a:t>
            </a:r>
            <a:r>
              <a:rPr lang="en-US" b="1" baseline="30000">
                <a:latin typeface="Arial" charset="0"/>
                <a:ea typeface="ＭＳ Ｐゴシック" charset="0"/>
              </a:rPr>
              <a:t>8</a:t>
            </a:r>
          </a:p>
          <a:p>
            <a:pPr marL="0" indent="0" eaLnBrk="1" hangingPunct="1">
              <a:buFont typeface="Wingdings" charset="0"/>
              <a:buNone/>
            </a:pPr>
            <a:endParaRPr lang="en-US" b="1" baseline="30000">
              <a:latin typeface="Arial" charset="0"/>
              <a:ea typeface="ＭＳ Ｐゴシック" charset="0"/>
            </a:endParaRPr>
          </a:p>
          <a:p>
            <a:pPr marL="0" indent="0" eaLnBrk="1" hangingPunct="1">
              <a:buFont typeface="Wingdings" charset="0"/>
              <a:buNone/>
            </a:pPr>
            <a:r>
              <a:rPr lang="en-US">
                <a:latin typeface="Arial" charset="0"/>
                <a:ea typeface="ＭＳ Ｐゴシック" charset="0"/>
              </a:rPr>
              <a:t>Our data set contains </a:t>
            </a:r>
            <a:r>
              <a:rPr lang="en-US" b="1">
                <a:latin typeface="Arial" charset="0"/>
                <a:ea typeface="ＭＳ Ｐゴシック" charset="0"/>
              </a:rPr>
              <a:t>2600 </a:t>
            </a:r>
            <a:r>
              <a:rPr lang="en-US">
                <a:latin typeface="Arial" charset="0"/>
                <a:ea typeface="ＭＳ Ｐゴシック" charset="0"/>
              </a:rPr>
              <a:t>cases. The two variables in the data set are the date of the auction and the interest rate. To learn something about T-bill interest rates, we begin with a histogram.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z="2800" b="1">
                <a:latin typeface="Garamond" charset="0"/>
                <a:ea typeface="ＭＳ Ｐゴシック" charset="0"/>
              </a:rPr>
              <a:t>Example 1.12 A Histogram of T-bill Interest Rates</a:t>
            </a:r>
            <a:endParaRPr lang="en-US" sz="2800">
              <a:latin typeface="Garamond" charset="0"/>
              <a:ea typeface="ＭＳ Ｐゴシック" charset="0"/>
            </a:endParaRPr>
          </a:p>
        </p:txBody>
      </p:sp>
      <p:sp>
        <p:nvSpPr>
          <p:cNvPr id="51203" name="Content Placeholder 2"/>
          <p:cNvSpPr>
            <a:spLocks noGrp="1"/>
          </p:cNvSpPr>
          <p:nvPr>
            <p:ph idx="1"/>
          </p:nvPr>
        </p:nvSpPr>
        <p:spPr/>
        <p:txBody>
          <a:bodyPr/>
          <a:lstStyle/>
          <a:p>
            <a:pPr eaLnBrk="1" hangingPunct="1"/>
            <a:r>
              <a:rPr lang="en-US" b="1">
                <a:latin typeface="Arial" charset="0"/>
                <a:ea typeface="ＭＳ Ｐゴシック" charset="0"/>
              </a:rPr>
              <a:t>Step 1.</a:t>
            </a:r>
            <a:r>
              <a:rPr lang="en-US">
                <a:latin typeface="Arial" charset="0"/>
                <a:ea typeface="ＭＳ Ｐゴシック" charset="0"/>
              </a:rPr>
              <a:t> Divide the range of the interest rates into </a:t>
            </a:r>
            <a:r>
              <a:rPr lang="en-US" b="1">
                <a:latin typeface="Arial" charset="0"/>
                <a:ea typeface="ＭＳ Ｐゴシック" charset="0"/>
              </a:rPr>
              <a:t>classes</a:t>
            </a:r>
            <a:r>
              <a:rPr lang="en-US">
                <a:latin typeface="Arial" charset="0"/>
                <a:ea typeface="ＭＳ Ｐゴシック" charset="0"/>
              </a:rPr>
              <a:t> of equal width. The T-bill interest rates range from 0.85% to 15.76%, so we choose as our classes</a:t>
            </a: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r>
              <a:rPr lang="en-US" b="1">
                <a:latin typeface="Arial" charset="0"/>
                <a:ea typeface="ＭＳ Ｐゴシック" charset="0"/>
              </a:rPr>
              <a:t>Step 2.</a:t>
            </a:r>
            <a:r>
              <a:rPr lang="en-US">
                <a:latin typeface="Arial" charset="0"/>
                <a:ea typeface="ＭＳ Ｐゴシック" charset="0"/>
              </a:rPr>
              <a:t> Count the number of cases in each class. Here are the counts:</a:t>
            </a: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r>
              <a:rPr lang="en-US" b="1">
                <a:latin typeface="Arial" charset="0"/>
                <a:ea typeface="ＭＳ Ｐゴシック" charset="0"/>
              </a:rPr>
              <a:t>Step 3.</a:t>
            </a:r>
            <a:r>
              <a:rPr lang="en-US">
                <a:latin typeface="Arial" charset="0"/>
                <a:ea typeface="ＭＳ Ｐゴシック" charset="0"/>
              </a:rPr>
              <a:t> Draw the histogram. </a:t>
            </a: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p:txBody>
      </p:sp>
      <p:pic>
        <p:nvPicPr>
          <p:cNvPr id="5120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057400"/>
            <a:ext cx="1625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343400"/>
            <a:ext cx="52959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sz="2800" b="1">
                <a:latin typeface="Garamond" charset="0"/>
                <a:ea typeface="ＭＳ Ｐゴシック" charset="0"/>
              </a:rPr>
              <a:t>Example 1.12 A Histogram of T-bill Interest Rates</a:t>
            </a:r>
            <a:endParaRPr lang="en-US" sz="2800">
              <a:latin typeface="Garamond" charset="0"/>
              <a:ea typeface="ＭＳ Ｐゴシック" charset="0"/>
            </a:endParaRPr>
          </a:p>
        </p:txBody>
      </p:sp>
      <p:pic>
        <p:nvPicPr>
          <p:cNvPr id="522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896" r="3896"/>
          <a:stretch>
            <a:fillRect/>
          </a:stretch>
        </p:blipFill>
        <p:spPr>
          <a:xfrm>
            <a:off x="381000" y="1143000"/>
            <a:ext cx="8229600" cy="5486400"/>
          </a:xfrm>
        </p:spPr>
      </p:pic>
      <p:pic>
        <p:nvPicPr>
          <p:cNvPr id="522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4400"/>
            <a:ext cx="41576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Garamond" charset="0"/>
                <a:ea typeface="ＭＳ Ｐゴシック" charset="0"/>
              </a:rPr>
              <a:t>Interpreting histograms</a:t>
            </a:r>
          </a:p>
        </p:txBody>
      </p:sp>
      <p:sp>
        <p:nvSpPr>
          <p:cNvPr id="53251" name="Rectangle 3"/>
          <p:cNvSpPr>
            <a:spLocks noGrp="1" noChangeArrowheads="1"/>
          </p:cNvSpPr>
          <p:nvPr>
            <p:ph type="body" sz="half" idx="1"/>
          </p:nvPr>
        </p:nvSpPr>
        <p:spPr>
          <a:xfrm>
            <a:off x="457200" y="1143000"/>
            <a:ext cx="8229600" cy="1371600"/>
          </a:xfrm>
        </p:spPr>
        <p:txBody>
          <a:bodyPr/>
          <a:lstStyle/>
          <a:p>
            <a:pPr marL="0" indent="0" eaLnBrk="1" hangingPunct="1">
              <a:lnSpc>
                <a:spcPct val="140000"/>
              </a:lnSpc>
              <a:buFont typeface="Wingdings" charset="0"/>
              <a:buNone/>
            </a:pPr>
            <a:r>
              <a:rPr lang="en-US" sz="1800">
                <a:latin typeface="Arial" charset="0"/>
                <a:ea typeface="ＭＳ Ｐゴシック" charset="0"/>
              </a:rPr>
              <a:t>When describing the distribution of a quantitative variable, we look for the overall pattern and for striking deviations from that pattern. We can describe the </a:t>
            </a:r>
            <a:r>
              <a:rPr lang="en-US" sz="1800" i="1">
                <a:latin typeface="Arial" charset="0"/>
                <a:ea typeface="ＭＳ Ｐゴシック" charset="0"/>
              </a:rPr>
              <a:t>overall</a:t>
            </a:r>
            <a:r>
              <a:rPr lang="en-US" sz="1800">
                <a:latin typeface="Arial" charset="0"/>
                <a:ea typeface="ＭＳ Ｐゴシック" charset="0"/>
              </a:rPr>
              <a:t> pattern of a histogram by its </a:t>
            </a:r>
            <a:r>
              <a:rPr lang="en-US" sz="1800" b="1">
                <a:latin typeface="Arial" charset="0"/>
                <a:ea typeface="ＭＳ Ｐゴシック" charset="0"/>
              </a:rPr>
              <a:t>shape, center, </a:t>
            </a:r>
            <a:r>
              <a:rPr lang="en-US" sz="1800">
                <a:latin typeface="Arial" charset="0"/>
                <a:ea typeface="ＭＳ Ｐゴシック" charset="0"/>
              </a:rPr>
              <a:t>and </a:t>
            </a:r>
            <a:r>
              <a:rPr lang="en-US" sz="1800" b="1">
                <a:latin typeface="Arial" charset="0"/>
                <a:ea typeface="ＭＳ Ｐゴシック" charset="0"/>
              </a:rPr>
              <a:t>spread.</a:t>
            </a:r>
          </a:p>
        </p:txBody>
      </p:sp>
      <p:sp>
        <p:nvSpPr>
          <p:cNvPr id="53252" name="Rectangle 5"/>
          <p:cNvSpPr>
            <a:spLocks noChangeArrowheads="1"/>
          </p:cNvSpPr>
          <p:nvPr/>
        </p:nvSpPr>
        <p:spPr bwMode="auto">
          <a:xfrm>
            <a:off x="723900" y="541020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20000"/>
              </a:lnSpc>
            </a:pPr>
            <a:r>
              <a:rPr lang="en-US"/>
              <a:t>Histogram with a line connecting each column </a:t>
            </a:r>
            <a:r>
              <a:rPr lang="en-US">
                <a:sym typeface="Wingdings" charset="0"/>
              </a:rPr>
              <a:t> too detailed</a:t>
            </a:r>
            <a:endParaRPr lang="en-US"/>
          </a:p>
        </p:txBody>
      </p:sp>
      <p:pic>
        <p:nvPicPr>
          <p:cNvPr id="53253" name="Picture 18"/>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00600" y="2514600"/>
            <a:ext cx="3427413" cy="2667000"/>
          </a:xfrm>
        </p:spPr>
      </p:pic>
      <p:pic>
        <p:nvPicPr>
          <p:cNvPr id="5325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40000"/>
            <a:ext cx="33528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22"/>
          <p:cNvSpPr>
            <a:spLocks noChangeArrowheads="1"/>
          </p:cNvSpPr>
          <p:nvPr/>
        </p:nvSpPr>
        <p:spPr bwMode="auto">
          <a:xfrm>
            <a:off x="4686300" y="5410200"/>
            <a:ext cx="3657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20000"/>
              </a:lnSpc>
            </a:pPr>
            <a:r>
              <a:rPr lang="en-US"/>
              <a:t>Histogram with a smoothed curve highlighting the overall pattern of the distribution</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solidFill>
            <a:schemeClr val="accent3"/>
          </a:solidFill>
        </p:spPr>
        <p:txBody>
          <a:bodyPr/>
          <a:lstStyle/>
          <a:p>
            <a:pPr eaLnBrk="1" hangingPunct="1">
              <a:defRPr/>
            </a:pPr>
            <a:r>
              <a:rPr lang="en-US" smtClean="0">
                <a:solidFill>
                  <a:srgbClr val="CC3300"/>
                </a:solidFill>
                <a:cs typeface="+mj-cs"/>
              </a:rPr>
              <a:t>Common distribution patterns (shapes)</a:t>
            </a:r>
          </a:p>
        </p:txBody>
      </p:sp>
      <p:sp>
        <p:nvSpPr>
          <p:cNvPr id="2052" name="Rectangle 19"/>
          <p:cNvSpPr>
            <a:spLocks noGrp="1" noChangeArrowheads="1"/>
          </p:cNvSpPr>
          <p:nvPr>
            <p:ph type="body" idx="4294967295"/>
          </p:nvPr>
        </p:nvSpPr>
        <p:spPr>
          <a:xfrm>
            <a:off x="457200" y="990600"/>
            <a:ext cx="8001000" cy="1371600"/>
          </a:xfrm>
        </p:spPr>
        <p:txBody>
          <a:bodyPr/>
          <a:lstStyle/>
          <a:p>
            <a:pPr marL="228600" indent="-228600" eaLnBrk="1" hangingPunct="1">
              <a:lnSpc>
                <a:spcPct val="130000"/>
              </a:lnSpc>
              <a:buFont typeface="Wingdings" charset="0"/>
              <a:buChar char="q"/>
            </a:pPr>
            <a:r>
              <a:rPr lang="en-US" sz="2400" dirty="0">
                <a:latin typeface="Arial" charset="0"/>
                <a:ea typeface="ＭＳ Ｐゴシック" charset="0"/>
              </a:rPr>
              <a:t> Symmetric</a:t>
            </a:r>
          </a:p>
          <a:p>
            <a:pPr marL="555625" lvl="1" indent="-228600" eaLnBrk="1" hangingPunct="1">
              <a:lnSpc>
                <a:spcPct val="130000"/>
              </a:lnSpc>
              <a:buFont typeface="Wingdings" charset="0"/>
              <a:buChar char="q"/>
            </a:pPr>
            <a:r>
              <a:rPr lang="en-US" sz="2000" dirty="0">
                <a:latin typeface="Arial" charset="0"/>
                <a:ea typeface="ＭＳ Ｐゴシック" charset="0"/>
              </a:rPr>
              <a:t>Left and right sides are mirror images of each other (or close).</a:t>
            </a:r>
          </a:p>
          <a:p>
            <a:pPr marL="228600" indent="-228600" eaLnBrk="1" hangingPunct="1">
              <a:lnSpc>
                <a:spcPct val="130000"/>
              </a:lnSpc>
            </a:pPr>
            <a:endParaRPr lang="en-US" dirty="0">
              <a:latin typeface="Arial" charset="0"/>
              <a:ea typeface="ＭＳ Ｐゴシック" charset="0"/>
            </a:endParaRPr>
          </a:p>
          <a:p>
            <a:pPr marL="228600" indent="-228600" eaLnBrk="1" hangingPunct="1">
              <a:lnSpc>
                <a:spcPct val="130000"/>
              </a:lnSpc>
              <a:buFont typeface="Wingdings" charset="0"/>
              <a:buNone/>
            </a:pPr>
            <a:endParaRPr lang="en-US" dirty="0">
              <a:latin typeface="Arial" charset="0"/>
              <a:ea typeface="ＭＳ Ｐゴシック" charset="0"/>
            </a:endParaRPr>
          </a:p>
          <a:p>
            <a:pPr marL="228600" indent="-228600" eaLnBrk="1" hangingPunct="1">
              <a:lnSpc>
                <a:spcPct val="130000"/>
              </a:lnSpc>
            </a:pPr>
            <a:endParaRPr lang="en-US" dirty="0">
              <a:latin typeface="Arial" charset="0"/>
              <a:ea typeface="ＭＳ Ｐゴシック" charset="0"/>
            </a:endParaRPr>
          </a:p>
          <a:p>
            <a:pPr marL="228600" indent="-228600" eaLnBrk="1" hangingPunct="1">
              <a:lnSpc>
                <a:spcPct val="130000"/>
              </a:lnSpc>
              <a:buFont typeface="Wingdings" charset="0"/>
              <a:buNone/>
            </a:pPr>
            <a:endParaRPr lang="en-US" sz="1800" dirty="0">
              <a:latin typeface="Arial" charset="0"/>
              <a:ea typeface="ＭＳ Ｐゴシック" charset="0"/>
            </a:endParaRPr>
          </a:p>
          <a:p>
            <a:pPr marL="228600" indent="-228600" eaLnBrk="1" hangingPunct="1">
              <a:lnSpc>
                <a:spcPct val="130000"/>
              </a:lnSpc>
              <a:buFont typeface="Wingdings" charset="0"/>
              <a:buNone/>
            </a:pPr>
            <a:endParaRPr lang="en-US" sz="1800" dirty="0">
              <a:latin typeface="Arial" charset="0"/>
              <a:ea typeface="ＭＳ Ｐゴシック" charset="0"/>
            </a:endParaRPr>
          </a:p>
        </p:txBody>
      </p:sp>
      <p:sp>
        <p:nvSpPr>
          <p:cNvPr id="2053" name="Rectangle 21"/>
          <p:cNvSpPr>
            <a:spLocks noChangeArrowheads="1"/>
          </p:cNvSpPr>
          <p:nvPr/>
        </p:nvSpPr>
        <p:spPr bwMode="auto">
          <a:xfrm>
            <a:off x="457200" y="1828800"/>
            <a:ext cx="548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130000"/>
              </a:lnSpc>
              <a:spcBef>
                <a:spcPct val="20000"/>
              </a:spcBef>
              <a:buClr>
                <a:srgbClr val="333399"/>
              </a:buClr>
              <a:buSzPct val="65000"/>
              <a:buFont typeface="Wingdings" charset="0"/>
              <a:buChar char="p"/>
            </a:pPr>
            <a:endParaRPr lang="en-US"/>
          </a:p>
        </p:txBody>
      </p:sp>
      <p:graphicFrame>
        <p:nvGraphicFramePr>
          <p:cNvPr id="2050" name="Chart 18"/>
          <p:cNvGraphicFramePr>
            <a:graphicFrameLocks/>
          </p:cNvGraphicFramePr>
          <p:nvPr/>
        </p:nvGraphicFramePr>
        <p:xfrm>
          <a:off x="1524000" y="2514600"/>
          <a:ext cx="6096000" cy="4064000"/>
        </p:xfrm>
        <a:graphic>
          <a:graphicData uri="http://schemas.openxmlformats.org/presentationml/2006/ole">
            <mc:AlternateContent xmlns:mc="http://schemas.openxmlformats.org/markup-compatibility/2006">
              <mc:Choice xmlns:v="urn:schemas-microsoft-com:vml" Requires="v">
                <p:oleObj spid="_x0000_s2066" r:id="rId4" imgW="6096528" imgH="4060288" progId="Excel.Chart.8">
                  <p:embed/>
                </p:oleObj>
              </mc:Choice>
              <mc:Fallback>
                <p:oleObj r:id="rId4" imgW="6096528" imgH="4060288" progId="Excel.Chart.8">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14600"/>
                        <a:ext cx="609600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solidFill>
            <a:schemeClr val="accent3"/>
          </a:solidFill>
        </p:spPr>
        <p:txBody>
          <a:bodyPr/>
          <a:lstStyle/>
          <a:p>
            <a:pPr eaLnBrk="1" hangingPunct="1">
              <a:defRPr/>
            </a:pPr>
            <a:r>
              <a:rPr lang="en-US" smtClean="0">
                <a:solidFill>
                  <a:srgbClr val="CC3300"/>
                </a:solidFill>
                <a:cs typeface="+mj-cs"/>
              </a:rPr>
              <a:t>Common distribution patterns (shapes)</a:t>
            </a:r>
          </a:p>
        </p:txBody>
      </p:sp>
      <p:sp>
        <p:nvSpPr>
          <p:cNvPr id="3076" name="Rectangle 19"/>
          <p:cNvSpPr>
            <a:spLocks noGrp="1" noChangeArrowheads="1"/>
          </p:cNvSpPr>
          <p:nvPr>
            <p:ph type="body" idx="4294967295"/>
          </p:nvPr>
        </p:nvSpPr>
        <p:spPr>
          <a:xfrm>
            <a:off x="457200" y="990600"/>
            <a:ext cx="7620000" cy="1371600"/>
          </a:xfrm>
        </p:spPr>
        <p:txBody>
          <a:bodyPr/>
          <a:lstStyle/>
          <a:p>
            <a:pPr marL="228600" indent="-228600" eaLnBrk="1" hangingPunct="1">
              <a:lnSpc>
                <a:spcPct val="130000"/>
              </a:lnSpc>
              <a:buFont typeface="Wingdings" charset="0"/>
              <a:buChar char="q"/>
            </a:pPr>
            <a:r>
              <a:rPr lang="en-US" sz="2400">
                <a:latin typeface="Arial" charset="0"/>
                <a:ea typeface="ＭＳ Ｐゴシック" charset="0"/>
              </a:rPr>
              <a:t> Skewed left</a:t>
            </a:r>
          </a:p>
          <a:p>
            <a:pPr marL="555625" lvl="1" indent="-228600" eaLnBrk="1" hangingPunct="1">
              <a:lnSpc>
                <a:spcPct val="130000"/>
              </a:lnSpc>
              <a:buFont typeface="Wingdings" charset="0"/>
              <a:buChar char="q"/>
            </a:pPr>
            <a:r>
              <a:rPr lang="en-US" sz="2000">
                <a:latin typeface="Arial" charset="0"/>
                <a:ea typeface="ＭＳ Ｐゴシック" charset="0"/>
              </a:rPr>
              <a:t>Left side extends farther out than the right side.</a:t>
            </a:r>
          </a:p>
          <a:p>
            <a:pPr marL="228600" indent="-228600" eaLnBrk="1" hangingPunct="1">
              <a:lnSpc>
                <a:spcPct val="130000"/>
              </a:lnSpc>
            </a:pPr>
            <a:endParaRPr lang="en-US">
              <a:latin typeface="Arial" charset="0"/>
              <a:ea typeface="ＭＳ Ｐゴシック" charset="0"/>
            </a:endParaRPr>
          </a:p>
          <a:p>
            <a:pPr marL="228600" indent="-228600" eaLnBrk="1" hangingPunct="1">
              <a:lnSpc>
                <a:spcPct val="130000"/>
              </a:lnSpc>
              <a:buFont typeface="Wingdings" charset="0"/>
              <a:buNone/>
            </a:pPr>
            <a:endParaRPr lang="en-US">
              <a:latin typeface="Arial" charset="0"/>
              <a:ea typeface="ＭＳ Ｐゴシック" charset="0"/>
            </a:endParaRPr>
          </a:p>
          <a:p>
            <a:pPr marL="228600" indent="-228600" eaLnBrk="1" hangingPunct="1">
              <a:lnSpc>
                <a:spcPct val="130000"/>
              </a:lnSpc>
            </a:pPr>
            <a:endParaRPr lang="en-US">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p:txBody>
      </p:sp>
      <p:sp>
        <p:nvSpPr>
          <p:cNvPr id="3077" name="Rectangle 21"/>
          <p:cNvSpPr>
            <a:spLocks noChangeArrowheads="1"/>
          </p:cNvSpPr>
          <p:nvPr/>
        </p:nvSpPr>
        <p:spPr bwMode="auto">
          <a:xfrm>
            <a:off x="457200" y="1828800"/>
            <a:ext cx="548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130000"/>
              </a:lnSpc>
              <a:spcBef>
                <a:spcPct val="20000"/>
              </a:spcBef>
              <a:buClr>
                <a:srgbClr val="333399"/>
              </a:buClr>
              <a:buSzPct val="65000"/>
              <a:buFont typeface="Wingdings" charset="0"/>
              <a:buChar char="p"/>
            </a:pPr>
            <a:endParaRPr lang="en-US"/>
          </a:p>
        </p:txBody>
      </p:sp>
      <p:graphicFrame>
        <p:nvGraphicFramePr>
          <p:cNvPr id="3074" name="Chart 18"/>
          <p:cNvGraphicFramePr>
            <a:graphicFrameLocks/>
          </p:cNvGraphicFramePr>
          <p:nvPr/>
        </p:nvGraphicFramePr>
        <p:xfrm>
          <a:off x="1828800" y="2362200"/>
          <a:ext cx="5842000" cy="3822700"/>
        </p:xfrm>
        <a:graphic>
          <a:graphicData uri="http://schemas.openxmlformats.org/presentationml/2006/ole">
            <mc:AlternateContent xmlns:mc="http://schemas.openxmlformats.org/markup-compatibility/2006">
              <mc:Choice xmlns:v="urn:schemas-microsoft-com:vml" Requires="v">
                <p:oleObj spid="_x0000_s3090" name="Chart" r:id="rId4" imgW="5762608" imgH="3772022" progId="Excel.Chart.8">
                  <p:embed/>
                </p:oleObj>
              </mc:Choice>
              <mc:Fallback>
                <p:oleObj name="Chart" r:id="rId4" imgW="5762608" imgH="3772022" progId="Excel.Chart.8">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362200"/>
                        <a:ext cx="5842000" cy="382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solidFill>
            <a:schemeClr val="accent3"/>
          </a:solidFill>
        </p:spPr>
        <p:txBody>
          <a:bodyPr/>
          <a:lstStyle/>
          <a:p>
            <a:pPr eaLnBrk="1" hangingPunct="1">
              <a:defRPr/>
            </a:pPr>
            <a:r>
              <a:rPr lang="en-US" smtClean="0">
                <a:solidFill>
                  <a:srgbClr val="CC3300"/>
                </a:solidFill>
                <a:cs typeface="+mj-cs"/>
              </a:rPr>
              <a:t>Common distribution patterns (shapes)</a:t>
            </a:r>
          </a:p>
        </p:txBody>
      </p:sp>
      <p:sp>
        <p:nvSpPr>
          <p:cNvPr id="4100" name="Rectangle 19"/>
          <p:cNvSpPr>
            <a:spLocks noGrp="1" noChangeArrowheads="1"/>
          </p:cNvSpPr>
          <p:nvPr>
            <p:ph type="body" idx="4294967295"/>
          </p:nvPr>
        </p:nvSpPr>
        <p:spPr>
          <a:xfrm>
            <a:off x="457200" y="990600"/>
            <a:ext cx="7620000" cy="1371600"/>
          </a:xfrm>
        </p:spPr>
        <p:txBody>
          <a:bodyPr/>
          <a:lstStyle/>
          <a:p>
            <a:pPr marL="228600" indent="-228600" eaLnBrk="1" hangingPunct="1">
              <a:lnSpc>
                <a:spcPct val="130000"/>
              </a:lnSpc>
              <a:buFont typeface="Wingdings" charset="0"/>
              <a:buChar char="q"/>
            </a:pPr>
            <a:r>
              <a:rPr lang="en-US" sz="2400">
                <a:latin typeface="Arial" charset="0"/>
                <a:ea typeface="ＭＳ Ｐゴシック" charset="0"/>
              </a:rPr>
              <a:t> Skewed right</a:t>
            </a:r>
          </a:p>
          <a:p>
            <a:pPr marL="555625" lvl="1" indent="-228600" eaLnBrk="1" hangingPunct="1">
              <a:lnSpc>
                <a:spcPct val="130000"/>
              </a:lnSpc>
              <a:buFont typeface="Wingdings" charset="0"/>
              <a:buChar char="q"/>
            </a:pPr>
            <a:r>
              <a:rPr lang="en-US" sz="2000">
                <a:latin typeface="Arial" charset="0"/>
                <a:ea typeface="ＭＳ Ｐゴシック" charset="0"/>
              </a:rPr>
              <a:t>Right side extends farther out than the left side.</a:t>
            </a:r>
          </a:p>
          <a:p>
            <a:pPr marL="228600" indent="-228600" eaLnBrk="1" hangingPunct="1">
              <a:lnSpc>
                <a:spcPct val="130000"/>
              </a:lnSpc>
            </a:pPr>
            <a:endParaRPr lang="en-US">
              <a:latin typeface="Arial" charset="0"/>
              <a:ea typeface="ＭＳ Ｐゴシック" charset="0"/>
            </a:endParaRPr>
          </a:p>
          <a:p>
            <a:pPr marL="228600" indent="-228600" eaLnBrk="1" hangingPunct="1">
              <a:lnSpc>
                <a:spcPct val="130000"/>
              </a:lnSpc>
              <a:buFont typeface="Wingdings" charset="0"/>
              <a:buNone/>
            </a:pPr>
            <a:endParaRPr lang="en-US">
              <a:latin typeface="Arial" charset="0"/>
              <a:ea typeface="ＭＳ Ｐゴシック" charset="0"/>
            </a:endParaRPr>
          </a:p>
          <a:p>
            <a:pPr marL="228600" indent="-228600" eaLnBrk="1" hangingPunct="1">
              <a:lnSpc>
                <a:spcPct val="130000"/>
              </a:lnSpc>
            </a:pPr>
            <a:endParaRPr lang="en-US">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p:txBody>
      </p:sp>
      <p:sp>
        <p:nvSpPr>
          <p:cNvPr id="4101" name="Rectangle 21"/>
          <p:cNvSpPr>
            <a:spLocks noChangeArrowheads="1"/>
          </p:cNvSpPr>
          <p:nvPr/>
        </p:nvSpPr>
        <p:spPr bwMode="auto">
          <a:xfrm>
            <a:off x="457200" y="1828800"/>
            <a:ext cx="548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130000"/>
              </a:lnSpc>
              <a:spcBef>
                <a:spcPct val="20000"/>
              </a:spcBef>
              <a:buClr>
                <a:srgbClr val="333399"/>
              </a:buClr>
              <a:buSzPct val="65000"/>
              <a:buFont typeface="Wingdings" charset="0"/>
              <a:buChar char="p"/>
            </a:pPr>
            <a:endParaRPr lang="en-US"/>
          </a:p>
        </p:txBody>
      </p:sp>
      <p:graphicFrame>
        <p:nvGraphicFramePr>
          <p:cNvPr id="4098" name="Chart 18"/>
          <p:cNvGraphicFramePr>
            <a:graphicFrameLocks/>
          </p:cNvGraphicFramePr>
          <p:nvPr/>
        </p:nvGraphicFramePr>
        <p:xfrm>
          <a:off x="1828800" y="2362200"/>
          <a:ext cx="6096000" cy="4064000"/>
        </p:xfrm>
        <a:graphic>
          <a:graphicData uri="http://schemas.openxmlformats.org/presentationml/2006/ole">
            <mc:AlternateContent xmlns:mc="http://schemas.openxmlformats.org/markup-compatibility/2006">
              <mc:Choice xmlns:v="urn:schemas-microsoft-com:vml" Requires="v">
                <p:oleObj spid="_x0000_s4114" r:id="rId4" imgW="6096528" imgH="4060288" progId="Excel.Chart.8">
                  <p:embed/>
                </p:oleObj>
              </mc:Choice>
              <mc:Fallback>
                <p:oleObj r:id="rId4" imgW="6096528" imgH="4060288" progId="Excel.Chart.8">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362200"/>
                        <a:ext cx="609600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solidFill>
            <a:schemeClr val="accent3"/>
          </a:solidFill>
        </p:spPr>
        <p:txBody>
          <a:bodyPr/>
          <a:lstStyle/>
          <a:p>
            <a:pPr eaLnBrk="1" hangingPunct="1">
              <a:defRPr/>
            </a:pPr>
            <a:r>
              <a:rPr lang="en-US" smtClean="0">
                <a:solidFill>
                  <a:srgbClr val="CC3300"/>
                </a:solidFill>
                <a:cs typeface="+mj-cs"/>
              </a:rPr>
              <a:t>Many shapes are complex</a:t>
            </a:r>
          </a:p>
        </p:txBody>
      </p:sp>
      <p:sp>
        <p:nvSpPr>
          <p:cNvPr id="5124" name="Rectangle 19"/>
          <p:cNvSpPr>
            <a:spLocks noGrp="1" noChangeArrowheads="1"/>
          </p:cNvSpPr>
          <p:nvPr>
            <p:ph type="body" idx="4294967295"/>
          </p:nvPr>
        </p:nvSpPr>
        <p:spPr>
          <a:xfrm>
            <a:off x="457200" y="1219200"/>
            <a:ext cx="7620000" cy="1371600"/>
          </a:xfrm>
        </p:spPr>
        <p:txBody>
          <a:bodyPr/>
          <a:lstStyle/>
          <a:p>
            <a:pPr marL="228600" indent="-228600" eaLnBrk="1" hangingPunct="1">
              <a:lnSpc>
                <a:spcPct val="130000"/>
              </a:lnSpc>
              <a:buFont typeface="Wingdings" charset="0"/>
              <a:buChar char="q"/>
            </a:pPr>
            <a:r>
              <a:rPr lang="en-US">
                <a:latin typeface="Arial" charset="0"/>
                <a:ea typeface="ＭＳ Ｐゴシック" charset="0"/>
              </a:rPr>
              <a:t>Two peaks</a:t>
            </a:r>
          </a:p>
          <a:p>
            <a:pPr marL="228600" indent="-228600" eaLnBrk="1" hangingPunct="1">
              <a:lnSpc>
                <a:spcPct val="130000"/>
              </a:lnSpc>
              <a:buFont typeface="Wingdings" charset="0"/>
              <a:buChar char="q"/>
            </a:pPr>
            <a:r>
              <a:rPr lang="en-US">
                <a:latin typeface="Arial" charset="0"/>
                <a:ea typeface="ＭＳ Ｐゴシック" charset="0"/>
              </a:rPr>
              <a:t>First part symmetric; flat in the middle; increasing at the end</a:t>
            </a:r>
          </a:p>
          <a:p>
            <a:pPr marL="228600" indent="-228600" eaLnBrk="1" hangingPunct="1">
              <a:lnSpc>
                <a:spcPct val="130000"/>
              </a:lnSpc>
            </a:pPr>
            <a:endParaRPr lang="en-US">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a:p>
            <a:pPr marL="228600" indent="-228600" eaLnBrk="1" hangingPunct="1">
              <a:lnSpc>
                <a:spcPct val="130000"/>
              </a:lnSpc>
              <a:buFont typeface="Wingdings" charset="0"/>
              <a:buNone/>
            </a:pPr>
            <a:endParaRPr lang="en-US" sz="1800">
              <a:latin typeface="Arial" charset="0"/>
              <a:ea typeface="ＭＳ Ｐゴシック" charset="0"/>
            </a:endParaRPr>
          </a:p>
        </p:txBody>
      </p:sp>
      <p:sp>
        <p:nvSpPr>
          <p:cNvPr id="5125" name="Rectangle 21"/>
          <p:cNvSpPr>
            <a:spLocks noChangeArrowheads="1"/>
          </p:cNvSpPr>
          <p:nvPr/>
        </p:nvSpPr>
        <p:spPr bwMode="auto">
          <a:xfrm>
            <a:off x="457200" y="1828800"/>
            <a:ext cx="548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130000"/>
              </a:lnSpc>
              <a:spcBef>
                <a:spcPct val="20000"/>
              </a:spcBef>
              <a:buClr>
                <a:srgbClr val="333399"/>
              </a:buClr>
              <a:buSzPct val="65000"/>
              <a:buFont typeface="Wingdings" charset="0"/>
              <a:buChar char="p"/>
            </a:pPr>
            <a:endParaRPr lang="en-US"/>
          </a:p>
        </p:txBody>
      </p:sp>
      <p:graphicFrame>
        <p:nvGraphicFramePr>
          <p:cNvPr id="5122" name="Chart 18"/>
          <p:cNvGraphicFramePr>
            <a:graphicFrameLocks/>
          </p:cNvGraphicFramePr>
          <p:nvPr/>
        </p:nvGraphicFramePr>
        <p:xfrm>
          <a:off x="1828800" y="2362200"/>
          <a:ext cx="6096000" cy="4064000"/>
        </p:xfrm>
        <a:graphic>
          <a:graphicData uri="http://schemas.openxmlformats.org/presentationml/2006/ole">
            <mc:AlternateContent xmlns:mc="http://schemas.openxmlformats.org/markup-compatibility/2006">
              <mc:Choice xmlns:v="urn:schemas-microsoft-com:vml" Requires="v">
                <p:oleObj spid="_x0000_s5138" r:id="rId4" imgW="6096528" imgH="4060288" progId="Excel.Chart.8">
                  <p:embed/>
                </p:oleObj>
              </mc:Choice>
              <mc:Fallback>
                <p:oleObj r:id="rId4" imgW="6096528" imgH="4060288" progId="Excel.Chart.8">
                  <p:embed/>
                  <p:pic>
                    <p:nvPicPr>
                      <p:cNvPr id="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362200"/>
                        <a:ext cx="609600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838200" y="1600200"/>
            <a:ext cx="7699375" cy="1676400"/>
          </a:xfrm>
        </p:spPr>
        <p:txBody>
          <a:bodyPr/>
          <a:lstStyle/>
          <a:p>
            <a:pPr eaLnBrk="1" hangingPunct="1"/>
            <a:r>
              <a:rPr lang="en-US" sz="6000">
                <a:latin typeface="Garamond" charset="0"/>
                <a:ea typeface="ＭＳ Ｐゴシック" charset="0"/>
              </a:rPr>
              <a:t>Examining Distributions</a:t>
            </a:r>
            <a:br>
              <a:rPr lang="en-US" sz="6000">
                <a:latin typeface="Garamond" charset="0"/>
                <a:ea typeface="ＭＳ Ｐゴシック" charset="0"/>
              </a:rPr>
            </a:br>
            <a:r>
              <a:rPr lang="en-US" sz="4000">
                <a:latin typeface="Garamond" charset="0"/>
                <a:ea typeface="ＭＳ Ｐゴシック" charset="0"/>
              </a:rPr>
              <a:t>Displaying Distributions with Graphs</a:t>
            </a:r>
          </a:p>
        </p:txBody>
      </p:sp>
      <p:sp>
        <p:nvSpPr>
          <p:cNvPr id="31747" name="Rectangle 3"/>
          <p:cNvSpPr>
            <a:spLocks noGrp="1" noChangeArrowheads="1"/>
          </p:cNvSpPr>
          <p:nvPr>
            <p:ph type="subTitle" idx="1"/>
          </p:nvPr>
        </p:nvSpPr>
        <p:spPr/>
        <p:txBody>
          <a:bodyPr/>
          <a:lstStyle/>
          <a:p>
            <a:pPr eaLnBrk="1" hangingPunct="1"/>
            <a:r>
              <a:rPr lang="en-US">
                <a:latin typeface="Arial" charset="0"/>
                <a:ea typeface="ＭＳ Ｐゴシック" charset="0"/>
              </a:rPr>
              <a:t>PSBE Chapter 1.1</a:t>
            </a:r>
          </a:p>
        </p:txBody>
      </p:sp>
      <p:sp>
        <p:nvSpPr>
          <p:cNvPr id="31748" name="Text Box 4"/>
          <p:cNvSpPr txBox="1">
            <a:spLocks noChangeArrowheads="1"/>
          </p:cNvSpPr>
          <p:nvPr/>
        </p:nvSpPr>
        <p:spPr bwMode="auto">
          <a:xfrm>
            <a:off x="5791200" y="6223000"/>
            <a:ext cx="3548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solidFill>
                  <a:schemeClr val="bg2"/>
                </a:solidFill>
              </a:rPr>
              <a:t>© 2011 W.H. Freeman and Company</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12"/>
          <p:cNvSpPr>
            <a:spLocks noChangeArrowheads="1"/>
          </p:cNvSpPr>
          <p:nvPr/>
        </p:nvSpPr>
        <p:spPr bwMode="auto">
          <a:xfrm>
            <a:off x="0" y="2209800"/>
            <a:ext cx="9144000" cy="46482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2" name="Group 18"/>
          <p:cNvGrpSpPr>
            <a:grpSpLocks/>
          </p:cNvGrpSpPr>
          <p:nvPr/>
        </p:nvGrpSpPr>
        <p:grpSpPr bwMode="auto">
          <a:xfrm>
            <a:off x="3352800" y="2362200"/>
            <a:ext cx="5638800" cy="4419600"/>
            <a:chOff x="2112" y="1488"/>
            <a:chExt cx="3552" cy="2784"/>
          </a:xfrm>
        </p:grpSpPr>
        <p:sp>
          <p:nvSpPr>
            <p:cNvPr id="54283" name="Rectangle 17"/>
            <p:cNvSpPr>
              <a:spLocks noChangeArrowheads="1"/>
            </p:cNvSpPr>
            <p:nvPr/>
          </p:nvSpPr>
          <p:spPr bwMode="auto">
            <a:xfrm>
              <a:off x="2400" y="1536"/>
              <a:ext cx="3168" cy="2448"/>
            </a:xfrm>
            <a:prstGeom prst="rect">
              <a:avLst/>
            </a:prstGeom>
            <a:solidFill>
              <a:srgbClr val="FFCC66"/>
            </a:solidFill>
            <a:ln w="9525">
              <a:solidFill>
                <a:schemeClr val="tx1"/>
              </a:solidFill>
              <a:miter lim="800000"/>
              <a:headEnd/>
              <a:tailEnd/>
            </a:ln>
          </p:spPr>
          <p:txBody>
            <a:bodyPr wrap="none" anchor="ctr"/>
            <a:lstStyle/>
            <a:p>
              <a:endParaRPr lang="en-US"/>
            </a:p>
          </p:txBody>
        </p:sp>
        <p:pic>
          <p:nvPicPr>
            <p:cNvPr id="54284" name="Picture 15" descr="F01-02"/>
            <p:cNvPicPr>
              <a:picLocks noChangeAspect="1" noChangeArrowheads="1"/>
            </p:cNvPicPr>
            <p:nvPr/>
          </p:nvPicPr>
          <p:blipFill>
            <a:blip r:embed="rId3">
              <a:clrChange>
                <a:clrFrom>
                  <a:srgbClr val="9D639D"/>
                </a:clrFrom>
                <a:clrTo>
                  <a:srgbClr val="9D639D">
                    <a:alpha val="0"/>
                  </a:srgbClr>
                </a:clrTo>
              </a:clrChange>
              <a:extLst>
                <a:ext uri="{28A0092B-C50C-407E-A947-70E740481C1C}">
                  <a14:useLocalDpi xmlns:a14="http://schemas.microsoft.com/office/drawing/2010/main" val="0"/>
                </a:ext>
              </a:extLst>
            </a:blip>
            <a:srcRect/>
            <a:stretch>
              <a:fillRect/>
            </a:stretch>
          </p:blipFill>
          <p:spPr bwMode="auto">
            <a:xfrm>
              <a:off x="2112" y="1488"/>
              <a:ext cx="3552" cy="278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275908" name="Line 4"/>
          <p:cNvSpPr>
            <a:spLocks noChangeShapeType="1"/>
          </p:cNvSpPr>
          <p:nvPr/>
        </p:nvSpPr>
        <p:spPr bwMode="auto">
          <a:xfrm flipH="1">
            <a:off x="4235450" y="5030788"/>
            <a:ext cx="0" cy="8001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75909" name="Line 5"/>
          <p:cNvSpPr>
            <a:spLocks noChangeShapeType="1"/>
          </p:cNvSpPr>
          <p:nvPr/>
        </p:nvSpPr>
        <p:spPr bwMode="auto">
          <a:xfrm>
            <a:off x="8604250" y="5030788"/>
            <a:ext cx="0" cy="8001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75910" name="Text Box 6"/>
          <p:cNvSpPr txBox="1">
            <a:spLocks noChangeArrowheads="1"/>
          </p:cNvSpPr>
          <p:nvPr/>
        </p:nvSpPr>
        <p:spPr bwMode="auto">
          <a:xfrm>
            <a:off x="4006850" y="466407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Alaska</a:t>
            </a:r>
          </a:p>
        </p:txBody>
      </p:sp>
      <p:sp>
        <p:nvSpPr>
          <p:cNvPr id="1275911" name="Text Box 7"/>
          <p:cNvSpPr txBox="1">
            <a:spLocks noChangeArrowheads="1"/>
          </p:cNvSpPr>
          <p:nvPr/>
        </p:nvSpPr>
        <p:spPr bwMode="auto">
          <a:xfrm>
            <a:off x="8178800" y="4664075"/>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Florida</a:t>
            </a:r>
          </a:p>
        </p:txBody>
      </p:sp>
      <p:sp>
        <p:nvSpPr>
          <p:cNvPr id="54280" name="Rectangle 10"/>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Outliers</a:t>
            </a:r>
          </a:p>
        </p:txBody>
      </p:sp>
      <p:sp>
        <p:nvSpPr>
          <p:cNvPr id="54281" name="Rectangle 11"/>
          <p:cNvSpPr>
            <a:spLocks noGrp="1" noChangeArrowheads="1"/>
          </p:cNvSpPr>
          <p:nvPr>
            <p:ph type="body" idx="1"/>
          </p:nvPr>
        </p:nvSpPr>
        <p:spPr>
          <a:xfrm>
            <a:off x="457200" y="838200"/>
            <a:ext cx="8229600" cy="1371600"/>
          </a:xfrm>
        </p:spPr>
        <p:txBody>
          <a:bodyPr/>
          <a:lstStyle/>
          <a:p>
            <a:pPr marL="0" indent="0" eaLnBrk="1" hangingPunct="1">
              <a:lnSpc>
                <a:spcPct val="120000"/>
              </a:lnSpc>
              <a:buFont typeface="Wingdings" charset="0"/>
              <a:buNone/>
            </a:pPr>
            <a:r>
              <a:rPr lang="en-US">
                <a:latin typeface="Arial" charset="0"/>
                <a:ea typeface="ＭＳ Ｐゴシック" charset="0"/>
              </a:rPr>
              <a:t>An important kind of deviation is an </a:t>
            </a:r>
            <a:r>
              <a:rPr lang="en-US" b="1">
                <a:solidFill>
                  <a:srgbClr val="333399"/>
                </a:solidFill>
                <a:latin typeface="Arial" charset="0"/>
                <a:ea typeface="ＭＳ Ｐゴシック" charset="0"/>
              </a:rPr>
              <a:t>outlier</a:t>
            </a:r>
            <a:r>
              <a:rPr lang="en-US" b="1">
                <a:latin typeface="Arial" charset="0"/>
                <a:ea typeface="ＭＳ Ｐゴシック" charset="0"/>
              </a:rPr>
              <a:t>. </a:t>
            </a:r>
            <a:r>
              <a:rPr lang="en-US">
                <a:latin typeface="Arial" charset="0"/>
                <a:ea typeface="ＭＳ Ｐゴシック" charset="0"/>
              </a:rPr>
              <a:t>Outliers</a:t>
            </a:r>
            <a:r>
              <a:rPr lang="en-US" b="1">
                <a:latin typeface="Arial" charset="0"/>
                <a:ea typeface="ＭＳ Ｐゴシック" charset="0"/>
              </a:rPr>
              <a:t> </a:t>
            </a:r>
            <a:r>
              <a:rPr lang="en-US">
                <a:latin typeface="Arial" charset="0"/>
                <a:ea typeface="ＭＳ Ｐゴシック" charset="0"/>
              </a:rPr>
              <a:t>are observations that lie outside the overall pattern of a distribution. Always look for outliers and try to explain them.</a:t>
            </a:r>
          </a:p>
        </p:txBody>
      </p:sp>
      <p:sp>
        <p:nvSpPr>
          <p:cNvPr id="1275918" name="Text Box 14"/>
          <p:cNvSpPr txBox="1">
            <a:spLocks noChangeArrowheads="1"/>
          </p:cNvSpPr>
          <p:nvPr/>
        </p:nvSpPr>
        <p:spPr bwMode="auto">
          <a:xfrm>
            <a:off x="304800" y="2514600"/>
            <a:ext cx="29718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20000"/>
              </a:lnSpc>
            </a:pPr>
            <a:r>
              <a:rPr lang="en-US"/>
              <a:t>The overall pattern is fairly symmetrical except for two states clearly not belonging to the main trend. Alaska and Florida have unusual representation of the elderly in their population.</a:t>
            </a:r>
          </a:p>
          <a:p>
            <a:pPr eaLnBrk="1" hangingPunct="1">
              <a:lnSpc>
                <a:spcPct val="120000"/>
              </a:lnSpc>
            </a:pPr>
            <a:endParaRPr lang="en-US"/>
          </a:p>
          <a:p>
            <a:pPr eaLnBrk="1" hangingPunct="1">
              <a:lnSpc>
                <a:spcPct val="120000"/>
              </a:lnSpc>
            </a:pPr>
            <a:r>
              <a:rPr lang="en-US"/>
              <a:t>A large gap in the distribution is typically a sign of an outlier.</a:t>
            </a:r>
          </a:p>
          <a:p>
            <a:pPr eaLnBrk="1" hangingPunct="1">
              <a:lnSpc>
                <a:spcPct val="120000"/>
              </a:lnSpc>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59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59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59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59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5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908" grpId="0" animBg="1"/>
      <p:bldP spid="1275909" grpId="0" animBg="1"/>
      <p:bldP spid="1275910" grpId="0"/>
      <p:bldP spid="1275911" grpId="0"/>
      <p:bldP spid="12759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histogram"/>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5555" r="11133"/>
          <a:stretch>
            <a:fillRect/>
          </a:stretch>
        </p:blipFill>
        <p:spPr bwMode="auto">
          <a:xfrm>
            <a:off x="4648200" y="838200"/>
            <a:ext cx="4191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5" descr="histogram-fp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 y="3200400"/>
            <a:ext cx="5216993"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p:cNvSpPr>
            <a:spLocks noGrp="1" noChangeArrowheads="1"/>
          </p:cNvSpPr>
          <p:nvPr>
            <p:ph type="title"/>
          </p:nvPr>
        </p:nvSpPr>
        <p:spPr>
          <a:xfrm>
            <a:off x="381000" y="762000"/>
            <a:ext cx="3886200" cy="1905000"/>
          </a:xfrm>
        </p:spPr>
        <p:txBody>
          <a:bodyPr/>
          <a:lstStyle/>
          <a:p>
            <a:pPr eaLnBrk="1" hangingPunct="1">
              <a:lnSpc>
                <a:spcPct val="140000"/>
              </a:lnSpc>
            </a:pPr>
            <a:r>
              <a:rPr lang="en-US" sz="2000">
                <a:solidFill>
                  <a:srgbClr val="333399"/>
                </a:solidFill>
                <a:latin typeface="Arial" charset="0"/>
                <a:ea typeface="ＭＳ Ｐゴシック" charset="0"/>
              </a:rPr>
              <a:t>IMPORTANT NOTE:</a:t>
            </a:r>
            <a:br>
              <a:rPr lang="en-US" sz="2000">
                <a:solidFill>
                  <a:srgbClr val="333399"/>
                </a:solidFill>
                <a:latin typeface="Arial" charset="0"/>
                <a:ea typeface="ＭＳ Ｐゴシック" charset="0"/>
              </a:rPr>
            </a:br>
            <a:r>
              <a:rPr lang="en-US" sz="2000">
                <a:solidFill>
                  <a:schemeClr val="tx1"/>
                </a:solidFill>
                <a:latin typeface="Arial" charset="0"/>
                <a:ea typeface="ＭＳ Ｐゴシック" charset="0"/>
              </a:rPr>
              <a:t>Your data are the way they are. Do not try to force them into a particular shape.</a:t>
            </a:r>
          </a:p>
        </p:txBody>
      </p:sp>
      <p:sp>
        <p:nvSpPr>
          <p:cNvPr id="55301" name="Rectangle 7"/>
          <p:cNvSpPr>
            <a:spLocks noChangeArrowheads="1"/>
          </p:cNvSpPr>
          <p:nvPr/>
        </p:nvSpPr>
        <p:spPr bwMode="auto">
          <a:xfrm>
            <a:off x="5257800" y="4114800"/>
            <a:ext cx="3810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40000"/>
              </a:lnSpc>
            </a:pPr>
            <a:r>
              <a:rPr lang="en-US" sz="2000" i="1">
                <a:solidFill>
                  <a:srgbClr val="CC0000"/>
                </a:solidFill>
              </a:rPr>
              <a:t>It is a common misconception that if you have a large enough data set, the data will eventually turn out nice and symmetrical.</a:t>
            </a:r>
          </a:p>
        </p:txBody>
      </p:sp>
      <p:sp>
        <p:nvSpPr>
          <p:cNvPr id="55302" name="Text Box 9"/>
          <p:cNvSpPr txBox="1">
            <a:spLocks noChangeArrowheads="1"/>
          </p:cNvSpPr>
          <p:nvPr/>
        </p:nvSpPr>
        <p:spPr bwMode="auto">
          <a:xfrm>
            <a:off x="5799138" y="552450"/>
            <a:ext cx="2433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a:solidFill>
                  <a:schemeClr val="bg2"/>
                </a:solidFill>
                <a:latin typeface="Garamond" charset="0"/>
              </a:rPr>
              <a:t>Histogram of dry days in 1995</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How to create a histogram</a:t>
            </a:r>
          </a:p>
        </p:txBody>
      </p:sp>
      <p:sp>
        <p:nvSpPr>
          <p:cNvPr id="56323" name="Rectangle 3"/>
          <p:cNvSpPr>
            <a:spLocks noGrp="1" noChangeArrowheads="1"/>
          </p:cNvSpPr>
          <p:nvPr>
            <p:ph type="body" idx="1"/>
          </p:nvPr>
        </p:nvSpPr>
        <p:spPr>
          <a:xfrm>
            <a:off x="457200" y="1143000"/>
            <a:ext cx="8229600" cy="3200400"/>
          </a:xfrm>
        </p:spPr>
        <p:txBody>
          <a:bodyPr/>
          <a:lstStyle/>
          <a:p>
            <a:pPr eaLnBrk="1" hangingPunct="1">
              <a:lnSpc>
                <a:spcPct val="110000"/>
              </a:lnSpc>
              <a:buFont typeface="Wingdings" charset="0"/>
              <a:buNone/>
            </a:pPr>
            <a:r>
              <a:rPr lang="en-US">
                <a:latin typeface="Arial" charset="0"/>
                <a:ea typeface="ＭＳ Ｐゴシック" charset="0"/>
              </a:rPr>
              <a:t>It is an </a:t>
            </a:r>
            <a:r>
              <a:rPr lang="en-US" b="1">
                <a:latin typeface="Arial" charset="0"/>
                <a:ea typeface="ＭＳ Ｐゴシック" charset="0"/>
              </a:rPr>
              <a:t>iterative</a:t>
            </a:r>
            <a:r>
              <a:rPr lang="en-US">
                <a:latin typeface="Arial" charset="0"/>
                <a:ea typeface="ＭＳ Ｐゴシック" charset="0"/>
              </a:rPr>
              <a:t> process – try and try again.</a:t>
            </a:r>
          </a:p>
          <a:p>
            <a:pPr eaLnBrk="1" hangingPunct="1">
              <a:lnSpc>
                <a:spcPct val="110000"/>
              </a:lnSpc>
              <a:buFont typeface="Wingdings" charset="0"/>
              <a:buNone/>
            </a:pPr>
            <a:endParaRPr lang="en-US" sz="1000">
              <a:latin typeface="Arial" charset="0"/>
              <a:ea typeface="ＭＳ Ｐゴシック" charset="0"/>
            </a:endParaRPr>
          </a:p>
          <a:p>
            <a:pPr eaLnBrk="1" hangingPunct="1">
              <a:lnSpc>
                <a:spcPct val="110000"/>
              </a:lnSpc>
              <a:buFont typeface="Wingdings" charset="0"/>
              <a:buNone/>
            </a:pPr>
            <a:r>
              <a:rPr lang="en-US">
                <a:latin typeface="Arial" charset="0"/>
                <a:ea typeface="ＭＳ Ｐゴシック" charset="0"/>
              </a:rPr>
              <a:t>What bin size should you use?</a:t>
            </a:r>
          </a:p>
          <a:p>
            <a:pPr eaLnBrk="1" hangingPunct="1">
              <a:lnSpc>
                <a:spcPct val="110000"/>
              </a:lnSpc>
              <a:buFont typeface="Wingdings" charset="0"/>
              <a:buNone/>
            </a:pPr>
            <a:endParaRPr lang="en-US" sz="1200">
              <a:latin typeface="Arial" charset="0"/>
              <a:ea typeface="ＭＳ Ｐゴシック" charset="0"/>
            </a:endParaRPr>
          </a:p>
          <a:p>
            <a:pPr eaLnBrk="1" hangingPunct="1">
              <a:lnSpc>
                <a:spcPct val="130000"/>
              </a:lnSpc>
            </a:pPr>
            <a:r>
              <a:rPr lang="en-US">
                <a:latin typeface="Arial" charset="0"/>
                <a:ea typeface="ＭＳ Ｐゴシック" charset="0"/>
              </a:rPr>
              <a:t>Not too many bins with either 0 or 1 counts</a:t>
            </a:r>
          </a:p>
          <a:p>
            <a:pPr eaLnBrk="1" hangingPunct="1">
              <a:lnSpc>
                <a:spcPct val="130000"/>
              </a:lnSpc>
            </a:pPr>
            <a:r>
              <a:rPr lang="en-US">
                <a:latin typeface="Arial" charset="0"/>
                <a:ea typeface="ＭＳ Ｐゴシック" charset="0"/>
              </a:rPr>
              <a:t>Not overly summarized that you loose all the information</a:t>
            </a:r>
          </a:p>
          <a:p>
            <a:pPr eaLnBrk="1" hangingPunct="1">
              <a:lnSpc>
                <a:spcPct val="130000"/>
              </a:lnSpc>
            </a:pPr>
            <a:r>
              <a:rPr lang="en-US">
                <a:latin typeface="Arial" charset="0"/>
                <a:ea typeface="ＭＳ Ｐゴシック" charset="0"/>
              </a:rPr>
              <a:t>Not so detailed that it is no longer summary</a:t>
            </a:r>
          </a:p>
        </p:txBody>
      </p:sp>
      <p:sp>
        <p:nvSpPr>
          <p:cNvPr id="56324" name="Text Box 6"/>
          <p:cNvSpPr txBox="1">
            <a:spLocks noChangeArrowheads="1"/>
          </p:cNvSpPr>
          <p:nvPr/>
        </p:nvSpPr>
        <p:spPr bwMode="auto">
          <a:xfrm>
            <a:off x="1828800" y="4498975"/>
            <a:ext cx="5518150" cy="1501775"/>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lnSpc>
                <a:spcPct val="150000"/>
              </a:lnSpc>
            </a:pPr>
            <a:r>
              <a:rPr lang="en-US" sz="2000">
                <a:sym typeface="Wingdings" charset="0"/>
              </a:rPr>
              <a:t>  rule of thumb: start with 5 to10 bins</a:t>
            </a:r>
          </a:p>
          <a:p>
            <a:pPr algn="ctr" eaLnBrk="1" hangingPunct="1">
              <a:lnSpc>
                <a:spcPct val="150000"/>
              </a:lnSpc>
            </a:pPr>
            <a:r>
              <a:rPr lang="en-US" sz="2000">
                <a:sym typeface="Wingdings" charset="0"/>
              </a:rPr>
              <a:t>Look at the distribution and refine your bins</a:t>
            </a:r>
          </a:p>
          <a:p>
            <a:pPr algn="ctr" eaLnBrk="1" hangingPunct="1">
              <a:lnSpc>
                <a:spcPct val="150000"/>
              </a:lnSpc>
            </a:pPr>
            <a:r>
              <a:rPr lang="en-US" sz="2000" i="1">
                <a:sym typeface="Wingdings" charset="0"/>
              </a:rPr>
              <a:t>(There isn</a:t>
            </a:r>
            <a:r>
              <a:rPr lang="ja-JP" altLang="en-US" sz="2000" i="1">
                <a:sym typeface="Wingdings" charset="0"/>
              </a:rPr>
              <a:t>’</a:t>
            </a:r>
            <a:r>
              <a:rPr lang="en-US" altLang="ja-JP" sz="2000" i="1">
                <a:sym typeface="Wingdings" charset="0"/>
              </a:rPr>
              <a:t>t a unique or </a:t>
            </a:r>
            <a:r>
              <a:rPr lang="ja-JP" altLang="en-US" sz="2000" i="1">
                <a:sym typeface="Wingdings" charset="0"/>
              </a:rPr>
              <a:t>“</a:t>
            </a:r>
            <a:r>
              <a:rPr lang="en-US" altLang="ja-JP" sz="2000" i="1">
                <a:sym typeface="Wingdings" charset="0"/>
              </a:rPr>
              <a:t>perfect</a:t>
            </a:r>
            <a:r>
              <a:rPr lang="ja-JP" altLang="en-US" sz="2000" i="1">
                <a:sym typeface="Wingdings" charset="0"/>
              </a:rPr>
              <a:t>”</a:t>
            </a:r>
            <a:r>
              <a:rPr lang="en-US" altLang="ja-JP" sz="2000" i="1">
                <a:sym typeface="Wingdings" charset="0"/>
              </a:rPr>
              <a:t> solution)</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sz="2800" b="1">
                <a:latin typeface="Garamond" charset="0"/>
                <a:ea typeface="ＭＳ Ｐゴシック" charset="0"/>
              </a:rPr>
              <a:t>Example 1.13 Calls to a Customer Service Center</a:t>
            </a:r>
            <a:endParaRPr lang="en-US" sz="2800">
              <a:latin typeface="Garamond" charset="0"/>
              <a:ea typeface="ＭＳ Ｐゴシック" charset="0"/>
            </a:endParaRPr>
          </a:p>
        </p:txBody>
      </p:sp>
      <p:sp>
        <p:nvSpPr>
          <p:cNvPr id="3" name="Content Placeholder 2"/>
          <p:cNvSpPr>
            <a:spLocks noGrp="1"/>
          </p:cNvSpPr>
          <p:nvPr>
            <p:ph idx="1"/>
          </p:nvPr>
        </p:nvSpPr>
        <p:spPr/>
        <p:txBody>
          <a:bodyPr/>
          <a:lstStyle/>
          <a:p>
            <a:pPr marL="0" indent="0" eaLnBrk="1" hangingPunct="1">
              <a:buFont typeface="Wingdings" charset="0"/>
              <a:buNone/>
              <a:defRPr/>
            </a:pPr>
            <a:r>
              <a:rPr lang="en-US" sz="2800" dirty="0" smtClean="0">
                <a:cs typeface="+mn-cs"/>
              </a:rPr>
              <a:t>Many businesses operate call centers to serve customers who want to place an order or make an inquiry. </a:t>
            </a:r>
          </a:p>
          <a:p>
            <a:pPr lvl="1" eaLnBrk="1" hangingPunct="1">
              <a:buFont typeface="Wingdings" charset="2"/>
              <a:buChar char="Ø"/>
              <a:defRPr/>
            </a:pPr>
            <a:r>
              <a:rPr lang="en-US" sz="2400" dirty="0" smtClean="0">
                <a:cs typeface="+mn-cs"/>
              </a:rPr>
              <a:t>Customers want their requests handled thoroughly. </a:t>
            </a:r>
          </a:p>
          <a:p>
            <a:pPr lvl="1" eaLnBrk="1" hangingPunct="1">
              <a:buFont typeface="Wingdings" charset="2"/>
              <a:buChar char="Ø"/>
              <a:defRPr/>
            </a:pPr>
            <a:r>
              <a:rPr lang="en-US" sz="2400" dirty="0" smtClean="0">
                <a:cs typeface="+mn-cs"/>
              </a:rPr>
              <a:t>Businesses want to treat customers well, but they also want to avoid wasted time on the phone.</a:t>
            </a:r>
          </a:p>
          <a:p>
            <a:pPr lvl="1" eaLnBrk="1" hangingPunct="1">
              <a:buFont typeface="Wingdings" charset="2"/>
              <a:buChar char="Ø"/>
              <a:defRPr/>
            </a:pPr>
            <a:r>
              <a:rPr lang="en-US" sz="2400" dirty="0" smtClean="0">
                <a:cs typeface="+mn-cs"/>
              </a:rPr>
              <a:t>They therefore monitor the length of calls and encourage their representatives to keep calls short.</a:t>
            </a:r>
          </a:p>
          <a:p>
            <a:pPr marL="0" indent="0" eaLnBrk="1" hangingPunct="1">
              <a:buFont typeface="Wingdings" charset="0"/>
              <a:buNone/>
              <a:defRPr/>
            </a:pPr>
            <a:endParaRPr lang="en-US" dirty="0" smtClean="0">
              <a:cs typeface="+mn-cs"/>
            </a:endParaRPr>
          </a:p>
          <a:p>
            <a:pPr marL="0" indent="0" eaLnBrk="1" hangingPunct="1">
              <a:buFont typeface="Wingdings" charset="0"/>
              <a:buNone/>
              <a:defRPr/>
            </a:pPr>
            <a:endParaRPr lang="en-US" dirty="0" smtClean="0">
              <a:cs typeface="+mn-cs"/>
            </a:endParaRPr>
          </a:p>
          <a:p>
            <a:pPr marL="0" indent="0" eaLnBrk="1" hangingPunct="1">
              <a:buFont typeface="Wingdings" charset="0"/>
              <a:buNone/>
              <a:defRPr/>
            </a:pPr>
            <a:endParaRPr lang="en-US" dirty="0" smtClean="0">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sz="2800" b="1">
                <a:latin typeface="Garamond" charset="0"/>
                <a:ea typeface="ＭＳ Ｐゴシック" charset="0"/>
              </a:rPr>
              <a:t>Example 1.13 Calls to a Customer Service Center</a:t>
            </a:r>
            <a:endParaRPr lang="en-US" sz="2800">
              <a:latin typeface="Garamond" charset="0"/>
              <a:ea typeface="ＭＳ Ｐゴシック" charset="0"/>
            </a:endParaRPr>
          </a:p>
        </p:txBody>
      </p:sp>
      <p:sp>
        <p:nvSpPr>
          <p:cNvPr id="58371" name="Content Placeholder 2"/>
          <p:cNvSpPr>
            <a:spLocks noGrp="1"/>
          </p:cNvSpPr>
          <p:nvPr>
            <p:ph idx="1"/>
          </p:nvPr>
        </p:nvSpPr>
        <p:spPr/>
        <p:txBody>
          <a:bodyPr/>
          <a:lstStyle/>
          <a:p>
            <a:pPr marL="0" indent="0" eaLnBrk="1" hangingPunct="1">
              <a:buFont typeface="Wingdings" charset="0"/>
              <a:buNone/>
            </a:pPr>
            <a:endParaRPr lang="en-US">
              <a:latin typeface="Arial" charset="0"/>
              <a:ea typeface="ＭＳ Ｐゴシック" charset="0"/>
            </a:endParaRPr>
          </a:p>
          <a:p>
            <a:pPr marL="0" indent="0" eaLnBrk="1" hangingPunct="1">
              <a:buFont typeface="Wingdings" charset="0"/>
              <a:buNone/>
            </a:pPr>
            <a:r>
              <a:rPr lang="en-US">
                <a:latin typeface="Arial" charset="0"/>
                <a:ea typeface="ＭＳ Ｐゴシック" charset="0"/>
              </a:rPr>
              <a:t>We have data on the length of all 31,492 calls made to the customer service center of a small bank in a month. Table 1.1 displays the lengths of the first 80 calls.</a:t>
            </a:r>
          </a:p>
          <a:p>
            <a:pPr marL="0" indent="0" eaLnBrk="1" hangingPunct="1">
              <a:buFont typeface="Wingdings" charset="0"/>
              <a:buNone/>
            </a:pPr>
            <a:endParaRPr lang="en-US">
              <a:latin typeface="Arial" charset="0"/>
              <a:ea typeface="ＭＳ Ｐゴシック" charset="0"/>
            </a:endParaRPr>
          </a:p>
          <a:p>
            <a:pPr marL="0" indent="0" eaLnBrk="1" hangingPunct="1">
              <a:buFont typeface="Wingdings" charset="0"/>
              <a:buNone/>
            </a:pPr>
            <a:endParaRPr lang="en-US">
              <a:latin typeface="Arial" charset="0"/>
              <a:ea typeface="ＭＳ Ｐゴシック" charset="0"/>
            </a:endParaRPr>
          </a:p>
        </p:txBody>
      </p:sp>
      <p:pic>
        <p:nvPicPr>
          <p:cNvPr id="583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81400"/>
            <a:ext cx="61722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4"/>
          <p:cNvSpPr>
            <a:spLocks noChangeArrowheads="1"/>
          </p:cNvSpPr>
          <p:nvPr/>
        </p:nvSpPr>
        <p:spPr bwMode="auto">
          <a:xfrm>
            <a:off x="838200" y="2967038"/>
            <a:ext cx="7315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800000"/>
                </a:solidFill>
              </a:rPr>
              <a:t>TABLE 1.1 Service times (seconds) for calls to a customer service center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sz="2400">
                <a:latin typeface="Garamond" charset="0"/>
                <a:ea typeface="ＭＳ Ｐゴシック" charset="0"/>
              </a:rPr>
              <a:t>Example 1.14 A histograms of the lengths of all 31,492 calls</a:t>
            </a:r>
            <a:br>
              <a:rPr lang="en-US" sz="2400">
                <a:latin typeface="Garamond" charset="0"/>
                <a:ea typeface="ＭＳ Ｐゴシック" charset="0"/>
              </a:rPr>
            </a:br>
            <a:endParaRPr lang="en-US" sz="2400">
              <a:latin typeface="Garamond" charset="0"/>
              <a:ea typeface="ＭＳ Ｐゴシック" charset="0"/>
            </a:endParaRPr>
          </a:p>
        </p:txBody>
      </p:sp>
      <p:pic>
        <p:nvPicPr>
          <p:cNvPr id="5939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50938"/>
            <a:ext cx="6858000"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274638"/>
            <a:ext cx="8229600" cy="639762"/>
          </a:xfrm>
        </p:spPr>
        <p:txBody>
          <a:bodyPr/>
          <a:lstStyle/>
          <a:p>
            <a:pPr eaLnBrk="1" hangingPunct="1"/>
            <a:r>
              <a:rPr lang="en-US" sz="2400">
                <a:latin typeface="Garamond" charset="0"/>
                <a:ea typeface="ＭＳ Ｐゴシック" charset="0"/>
              </a:rPr>
              <a:t>Example 1.15 Another histograms of the lengths of all 31,492 calls</a:t>
            </a:r>
            <a:br>
              <a:rPr lang="en-US" sz="2400">
                <a:latin typeface="Garamond" charset="0"/>
                <a:ea typeface="ＭＳ Ｐゴシック" charset="0"/>
              </a:rPr>
            </a:br>
            <a:endParaRPr lang="en-US" sz="2400">
              <a:latin typeface="Garamond" charset="0"/>
              <a:ea typeface="ＭＳ Ｐゴシック" charset="0"/>
            </a:endParaRPr>
          </a:p>
        </p:txBody>
      </p:sp>
      <p:pic>
        <p:nvPicPr>
          <p:cNvPr id="6041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7377113"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6" name="Rectangle 6"/>
          <p:cNvSpPr>
            <a:spLocks noGrp="1" noChangeArrowheads="1"/>
          </p:cNvSpPr>
          <p:nvPr>
            <p:ph type="body" idx="4294967295"/>
          </p:nvPr>
        </p:nvSpPr>
        <p:spPr/>
        <p:txBody>
          <a:bodyPr/>
          <a:lstStyle/>
          <a:p>
            <a:pPr marL="0" indent="0" eaLnBrk="1" hangingPunct="1">
              <a:lnSpc>
                <a:spcPct val="130000"/>
              </a:lnSpc>
              <a:buFont typeface="Wingdings" charset="0"/>
              <a:buChar char="q"/>
            </a:pPr>
            <a:r>
              <a:rPr lang="en-US" sz="2400">
                <a:latin typeface="Arial" charset="0"/>
                <a:ea typeface="ＭＳ Ｐゴシック" charset="0"/>
              </a:rPr>
              <a:t> Purpose</a:t>
            </a:r>
          </a:p>
          <a:p>
            <a:pPr marL="327025" lvl="1" indent="0" eaLnBrk="1" hangingPunct="1">
              <a:lnSpc>
                <a:spcPct val="130000"/>
              </a:lnSpc>
              <a:buFont typeface="Wingdings" charset="0"/>
              <a:buChar char="q"/>
            </a:pPr>
            <a:r>
              <a:rPr lang="en-US" sz="2200">
                <a:latin typeface="Arial" charset="0"/>
                <a:ea typeface="ＭＳ Ｐゴシック" charset="0"/>
              </a:rPr>
              <a:t> Alternative display for quantitative data</a:t>
            </a:r>
          </a:p>
          <a:p>
            <a:pPr marL="327025" lvl="1" indent="0" eaLnBrk="1" hangingPunct="1">
              <a:lnSpc>
                <a:spcPct val="130000"/>
              </a:lnSpc>
              <a:buFont typeface="Wingdings" charset="0"/>
              <a:buChar char="q"/>
            </a:pPr>
            <a:r>
              <a:rPr lang="en-US" sz="2200">
                <a:latin typeface="Arial" charset="0"/>
                <a:ea typeface="ＭＳ Ｐゴシック" charset="0"/>
              </a:rPr>
              <a:t> Works well for </a:t>
            </a:r>
            <a:r>
              <a:rPr lang="en-US" sz="2200" b="1">
                <a:latin typeface="Arial" charset="0"/>
                <a:ea typeface="ＭＳ Ｐゴシック" charset="0"/>
              </a:rPr>
              <a:t>small</a:t>
            </a:r>
            <a:r>
              <a:rPr lang="en-US" sz="2200">
                <a:latin typeface="Arial" charset="0"/>
                <a:ea typeface="ＭＳ Ｐゴシック" charset="0"/>
              </a:rPr>
              <a:t> data sets – quick and easy</a:t>
            </a:r>
          </a:p>
          <a:p>
            <a:pPr marL="327025" lvl="1" indent="0" eaLnBrk="1" hangingPunct="1">
              <a:lnSpc>
                <a:spcPct val="130000"/>
              </a:lnSpc>
              <a:buFont typeface="Wingdings" charset="0"/>
              <a:buChar char="q"/>
            </a:pPr>
            <a:r>
              <a:rPr lang="en-US" sz="2200">
                <a:latin typeface="Arial" charset="0"/>
                <a:ea typeface="ＭＳ Ｐゴシック" charset="0"/>
              </a:rPr>
              <a:t> Gives more info than a histogram: can see the data values</a:t>
            </a:r>
          </a:p>
          <a:p>
            <a:pPr marL="327025" lvl="1" indent="0" eaLnBrk="1" hangingPunct="1">
              <a:lnSpc>
                <a:spcPct val="130000"/>
              </a:lnSpc>
              <a:buFont typeface="Wingdings" charset="0"/>
              <a:buChar char="q"/>
            </a:pPr>
            <a:endParaRPr lang="en-US" sz="2200">
              <a:latin typeface="Arial" charset="0"/>
              <a:ea typeface="ＭＳ Ｐゴシック" charset="0"/>
            </a:endParaRPr>
          </a:p>
          <a:p>
            <a:pPr marL="0" indent="0" eaLnBrk="1" hangingPunct="1">
              <a:lnSpc>
                <a:spcPct val="130000"/>
              </a:lnSpc>
              <a:buFont typeface="Wingdings" charset="0"/>
              <a:buChar char="q"/>
            </a:pPr>
            <a:r>
              <a:rPr lang="en-US" sz="2400">
                <a:latin typeface="Arial" charset="0"/>
                <a:ea typeface="ＭＳ Ｐゴシック" charset="0"/>
              </a:rPr>
              <a:t> Method</a:t>
            </a:r>
          </a:p>
          <a:p>
            <a:pPr marL="327025" lvl="1" indent="0" eaLnBrk="1" hangingPunct="1">
              <a:lnSpc>
                <a:spcPct val="130000"/>
              </a:lnSpc>
              <a:buFont typeface="Wingdings" charset="0"/>
              <a:buChar char="q"/>
            </a:pPr>
            <a:r>
              <a:rPr lang="en-US" sz="2200">
                <a:latin typeface="Arial" charset="0"/>
                <a:ea typeface="ＭＳ Ｐゴシック" charset="0"/>
              </a:rPr>
              <a:t> Group data by 10s, 100s, 1000s, etc.</a:t>
            </a:r>
          </a:p>
          <a:p>
            <a:pPr marL="327025" lvl="1" indent="0" eaLnBrk="1" hangingPunct="1">
              <a:lnSpc>
                <a:spcPct val="130000"/>
              </a:lnSpc>
              <a:buFont typeface="Wingdings" charset="0"/>
              <a:buChar char="q"/>
            </a:pPr>
            <a:r>
              <a:rPr lang="en-US" sz="2200">
                <a:latin typeface="Arial" charset="0"/>
                <a:ea typeface="ＭＳ Ｐゴシック" charset="0"/>
              </a:rPr>
              <a:t> Instead of bars, make rows of data for each group</a:t>
            </a:r>
          </a:p>
          <a:p>
            <a:pPr marL="327025" lvl="1" indent="0" eaLnBrk="1" hangingPunct="1">
              <a:lnSpc>
                <a:spcPct val="130000"/>
              </a:lnSpc>
              <a:buFont typeface="Wingdings" charset="0"/>
              <a:buChar char="q"/>
            </a:pPr>
            <a:r>
              <a:rPr lang="en-US" sz="2200">
                <a:latin typeface="Arial" charset="0"/>
                <a:ea typeface="ＭＳ Ｐゴシック" charset="0"/>
              </a:rPr>
              <a:t> Form groups using leading digit(s)</a:t>
            </a:r>
          </a:p>
          <a:p>
            <a:pPr marL="327025" lvl="1" indent="0" eaLnBrk="1" hangingPunct="1">
              <a:lnSpc>
                <a:spcPct val="130000"/>
              </a:lnSpc>
              <a:buFont typeface="Wingdings" charset="0"/>
              <a:buChar char="q"/>
            </a:pPr>
            <a:r>
              <a:rPr lang="en-US" sz="2200">
                <a:latin typeface="Arial" charset="0"/>
                <a:ea typeface="ＭＳ Ｐゴシック" charset="0"/>
              </a:rPr>
              <a:t> Stack data in each group using the final digit for each value</a:t>
            </a:r>
          </a:p>
          <a:p>
            <a:pPr marL="0" indent="0" eaLnBrk="1" hangingPunct="1">
              <a:lnSpc>
                <a:spcPct val="130000"/>
              </a:lnSpc>
              <a:buFont typeface="Wingdings" charset="0"/>
              <a:buChar char="q"/>
            </a:pPr>
            <a:endParaRPr lang="en-US">
              <a:latin typeface="Arial" charset="0"/>
              <a:ea typeface="ＭＳ Ｐゴシック" charset="0"/>
            </a:endParaRPr>
          </a:p>
          <a:p>
            <a:pPr marL="327025" lvl="1" indent="0" eaLnBrk="1" hangingPunct="1">
              <a:lnSpc>
                <a:spcPct val="130000"/>
              </a:lnSpc>
            </a:pPr>
            <a:endParaRPr lang="en-US" sz="2000">
              <a:latin typeface="Arial" charset="0"/>
              <a:ea typeface="ＭＳ Ｐゴシック" charset="0"/>
            </a:endParaRPr>
          </a:p>
          <a:p>
            <a:pPr marL="327025" lvl="1" indent="0" eaLnBrk="1" hangingPunct="1">
              <a:lnSpc>
                <a:spcPct val="130000"/>
              </a:lnSpc>
            </a:pPr>
            <a:endParaRPr lang="en-US" sz="2000">
              <a:latin typeface="Arial" charset="0"/>
              <a:ea typeface="ＭＳ Ｐゴシック" charset="0"/>
            </a:endParaRPr>
          </a:p>
        </p:txBody>
      </p:sp>
      <p:sp>
        <p:nvSpPr>
          <p:cNvPr id="61443"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Stemplot</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2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0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0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20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20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206">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120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Stemplots</a:t>
            </a:r>
          </a:p>
        </p:txBody>
      </p:sp>
      <p:sp>
        <p:nvSpPr>
          <p:cNvPr id="1287171" name="Rectangle 3"/>
          <p:cNvSpPr>
            <a:spLocks noGrp="1" noChangeArrowheads="1"/>
          </p:cNvSpPr>
          <p:nvPr>
            <p:ph type="body" sz="half" idx="1"/>
          </p:nvPr>
        </p:nvSpPr>
        <p:spPr>
          <a:xfrm>
            <a:off x="457200" y="1143000"/>
            <a:ext cx="5943600" cy="5486400"/>
          </a:xfrm>
        </p:spPr>
        <p:txBody>
          <a:bodyPr/>
          <a:lstStyle/>
          <a:p>
            <a:pPr eaLnBrk="1" hangingPunct="1">
              <a:lnSpc>
                <a:spcPct val="120000"/>
              </a:lnSpc>
              <a:spcAft>
                <a:spcPct val="65000"/>
              </a:spcAft>
              <a:buFont typeface="Wingdings" charset="0"/>
              <a:buNone/>
            </a:pPr>
            <a:r>
              <a:rPr lang="en-US" sz="1800">
                <a:latin typeface="Arial" charset="0"/>
                <a:ea typeface="ＭＳ Ｐゴシック" charset="0"/>
              </a:rPr>
              <a:t>How to make a </a:t>
            </a:r>
            <a:r>
              <a:rPr lang="en-US" sz="1800" b="1">
                <a:latin typeface="Arial" charset="0"/>
                <a:ea typeface="ＭＳ Ｐゴシック" charset="0"/>
              </a:rPr>
              <a:t>stemplot:</a:t>
            </a:r>
          </a:p>
          <a:p>
            <a:pPr eaLnBrk="1" hangingPunct="1">
              <a:lnSpc>
                <a:spcPct val="120000"/>
              </a:lnSpc>
              <a:spcAft>
                <a:spcPct val="65000"/>
              </a:spcAft>
              <a:buSzTx/>
              <a:buFont typeface="Wingdings" charset="0"/>
              <a:buAutoNum type="arabicParenR"/>
            </a:pPr>
            <a:r>
              <a:rPr lang="en-US" sz="1800">
                <a:latin typeface="Arial" charset="0"/>
                <a:ea typeface="ＭＳ Ｐゴシック" charset="0"/>
              </a:rPr>
              <a:t>Example: 12 data values</a:t>
            </a:r>
            <a:br>
              <a:rPr lang="en-US" sz="1800">
                <a:latin typeface="Arial" charset="0"/>
                <a:ea typeface="ＭＳ Ｐゴシック" charset="0"/>
              </a:rPr>
            </a:br>
            <a:r>
              <a:rPr lang="en-US" sz="1800">
                <a:latin typeface="Arial" charset="0"/>
                <a:ea typeface="ＭＳ Ｐゴシック" charset="0"/>
              </a:rPr>
              <a:t>9, 9, 22, 32, 33, 39, 39, 42, 49, 52, 58, 70</a:t>
            </a:r>
          </a:p>
          <a:p>
            <a:pPr eaLnBrk="1" hangingPunct="1">
              <a:lnSpc>
                <a:spcPct val="120000"/>
              </a:lnSpc>
              <a:spcAft>
                <a:spcPct val="65000"/>
              </a:spcAft>
              <a:buSzTx/>
              <a:buFont typeface="Wingdings" charset="0"/>
              <a:buAutoNum type="arabicParenR"/>
            </a:pPr>
            <a:r>
              <a:rPr lang="en-US" sz="1800">
                <a:latin typeface="Arial" charset="0"/>
                <a:ea typeface="ＭＳ Ｐゴシック" charset="0"/>
              </a:rPr>
              <a:t>Separate each observation into a </a:t>
            </a:r>
            <a:r>
              <a:rPr lang="en-US" sz="1800" b="1">
                <a:latin typeface="Arial" charset="0"/>
                <a:ea typeface="ＭＳ Ｐゴシック" charset="0"/>
              </a:rPr>
              <a:t>stem, </a:t>
            </a:r>
            <a:r>
              <a:rPr lang="en-US" sz="1800">
                <a:latin typeface="Arial" charset="0"/>
                <a:ea typeface="ＭＳ Ｐゴシック" charset="0"/>
              </a:rPr>
              <a:t>consisting of </a:t>
            </a:r>
            <a:r>
              <a:rPr lang="en-US" sz="1800" u="sng">
                <a:latin typeface="Arial" charset="0"/>
                <a:ea typeface="ＭＳ Ｐゴシック" charset="0"/>
              </a:rPr>
              <a:t>all but</a:t>
            </a:r>
            <a:r>
              <a:rPr lang="en-US" sz="1800">
                <a:latin typeface="Arial" charset="0"/>
                <a:ea typeface="ＭＳ Ｐゴシック" charset="0"/>
              </a:rPr>
              <a:t> the final (right-most) digit, and a </a:t>
            </a:r>
            <a:r>
              <a:rPr lang="en-US" sz="1800" b="1">
                <a:latin typeface="Arial" charset="0"/>
                <a:ea typeface="ＭＳ Ｐゴシック" charset="0"/>
              </a:rPr>
              <a:t>leaf, </a:t>
            </a:r>
            <a:r>
              <a:rPr lang="en-US" sz="1800">
                <a:latin typeface="Arial" charset="0"/>
                <a:ea typeface="ＭＳ Ｐゴシック" charset="0"/>
              </a:rPr>
              <a:t>which is that remaining final digit. Stems may have as many digits as needed, but </a:t>
            </a:r>
            <a:r>
              <a:rPr lang="en-US" sz="1800" b="1">
                <a:latin typeface="Arial" charset="0"/>
                <a:ea typeface="ＭＳ Ｐゴシック" charset="0"/>
              </a:rPr>
              <a:t>each leaf contains only a single digit.</a:t>
            </a:r>
          </a:p>
          <a:p>
            <a:pPr eaLnBrk="1" hangingPunct="1">
              <a:lnSpc>
                <a:spcPct val="120000"/>
              </a:lnSpc>
              <a:spcAft>
                <a:spcPct val="65000"/>
              </a:spcAft>
              <a:buSzTx/>
              <a:buFont typeface="Wingdings" charset="0"/>
              <a:buAutoNum type="arabicParenR"/>
            </a:pPr>
            <a:r>
              <a:rPr lang="en-US" sz="1800">
                <a:latin typeface="Arial" charset="0"/>
                <a:ea typeface="ＭＳ Ｐゴシック" charset="0"/>
              </a:rPr>
              <a:t>Write the stems in a vertical column with the smallest value at the top, and draw a vertical line at the right of this column.</a:t>
            </a:r>
          </a:p>
          <a:p>
            <a:pPr eaLnBrk="1" hangingPunct="1">
              <a:lnSpc>
                <a:spcPct val="120000"/>
              </a:lnSpc>
              <a:spcAft>
                <a:spcPct val="65000"/>
              </a:spcAft>
              <a:buSzTx/>
              <a:buFont typeface="Wingdings" charset="0"/>
              <a:buAutoNum type="arabicParenR"/>
            </a:pPr>
            <a:r>
              <a:rPr lang="en-US" sz="1800">
                <a:latin typeface="Arial" charset="0"/>
                <a:ea typeface="ＭＳ Ｐゴシック" charset="0"/>
              </a:rPr>
              <a:t>Write each leaf in the row to the right of its stem, in increasing order out from the stem.</a:t>
            </a:r>
          </a:p>
        </p:txBody>
      </p:sp>
      <p:pic>
        <p:nvPicPr>
          <p:cNvPr id="62468" name="Picture 20" descr="F01-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086600" y="1676400"/>
            <a:ext cx="1600200" cy="4000500"/>
          </a:xfrm>
          <a:noFill/>
        </p:spPr>
      </p:pic>
      <p:sp>
        <p:nvSpPr>
          <p:cNvPr id="62469" name="Text Box 22"/>
          <p:cNvSpPr txBox="1">
            <a:spLocks noChangeArrowheads="1"/>
          </p:cNvSpPr>
          <p:nvPr/>
        </p:nvSpPr>
        <p:spPr bwMode="auto">
          <a:xfrm>
            <a:off x="6705600" y="1143000"/>
            <a:ext cx="819150" cy="36671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STEM</a:t>
            </a:r>
          </a:p>
        </p:txBody>
      </p:sp>
      <p:sp>
        <p:nvSpPr>
          <p:cNvPr id="62470" name="Text Box 23"/>
          <p:cNvSpPr txBox="1">
            <a:spLocks noChangeArrowheads="1"/>
          </p:cNvSpPr>
          <p:nvPr/>
        </p:nvSpPr>
        <p:spPr bwMode="auto">
          <a:xfrm>
            <a:off x="7620000" y="1143000"/>
            <a:ext cx="1073150" cy="36671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LEAVES</a:t>
            </a:r>
          </a:p>
        </p:txBody>
      </p:sp>
      <p:sp>
        <p:nvSpPr>
          <p:cNvPr id="62471" name="Rectangle 24"/>
          <p:cNvSpPr>
            <a:spLocks noChangeArrowheads="1"/>
          </p:cNvSpPr>
          <p:nvPr/>
        </p:nvSpPr>
        <p:spPr bwMode="auto">
          <a:xfrm>
            <a:off x="6705600" y="1143000"/>
            <a:ext cx="804863" cy="4495800"/>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72" name="Rectangle 25"/>
          <p:cNvSpPr>
            <a:spLocks noChangeArrowheads="1"/>
          </p:cNvSpPr>
          <p:nvPr/>
        </p:nvSpPr>
        <p:spPr bwMode="auto">
          <a:xfrm>
            <a:off x="7627938" y="1143000"/>
            <a:ext cx="1058862" cy="4495800"/>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1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1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1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17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sz="2800" b="1">
                <a:latin typeface="Garamond" charset="0"/>
                <a:ea typeface="ＭＳ Ｐゴシック" charset="0"/>
              </a:rPr>
              <a:t>Example 1.12 A Histogram of T-bill Interest Rates</a:t>
            </a:r>
            <a:endParaRPr lang="en-US" sz="2800">
              <a:latin typeface="Garamond" charset="0"/>
              <a:ea typeface="ＭＳ Ｐゴシック" charset="0"/>
            </a:endParaRPr>
          </a:p>
        </p:txBody>
      </p:sp>
      <p:pic>
        <p:nvPicPr>
          <p:cNvPr id="6349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896" r="3896"/>
          <a:stretch>
            <a:fillRect/>
          </a:stretch>
        </p:blipFill>
        <p:spPr>
          <a:xfrm>
            <a:off x="381000" y="1143000"/>
            <a:ext cx="8229600" cy="5486400"/>
          </a:xfrm>
        </p:spPr>
      </p:pic>
      <p:pic>
        <p:nvPicPr>
          <p:cNvPr id="6349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4400"/>
            <a:ext cx="41576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atin typeface="Garamond" charset="0"/>
                <a:ea typeface="ＭＳ Ｐゴシック" charset="0"/>
              </a:rPr>
              <a:t>Objectives (PSBE Chapter 1.1)</a:t>
            </a:r>
          </a:p>
        </p:txBody>
      </p:sp>
      <p:sp>
        <p:nvSpPr>
          <p:cNvPr id="32771" name="Rectangle 3"/>
          <p:cNvSpPr>
            <a:spLocks noGrp="1" noChangeArrowheads="1"/>
          </p:cNvSpPr>
          <p:nvPr>
            <p:ph type="body" idx="1"/>
          </p:nvPr>
        </p:nvSpPr>
        <p:spPr/>
        <p:txBody>
          <a:bodyPr/>
          <a:lstStyle/>
          <a:p>
            <a:pPr eaLnBrk="1" hangingPunct="1">
              <a:lnSpc>
                <a:spcPct val="120000"/>
              </a:lnSpc>
              <a:buFont typeface="Wingdings" charset="0"/>
              <a:buNone/>
            </a:pPr>
            <a:r>
              <a:rPr lang="en-US" sz="2400">
                <a:solidFill>
                  <a:srgbClr val="333399"/>
                </a:solidFill>
                <a:latin typeface="Garamond" charset="0"/>
                <a:ea typeface="ＭＳ Ｐゴシック" charset="0"/>
              </a:rPr>
              <a:t>Displaying distributions with graphs</a:t>
            </a:r>
            <a:r>
              <a:rPr lang="en-US">
                <a:solidFill>
                  <a:srgbClr val="333399"/>
                </a:solidFill>
                <a:latin typeface="Arial" charset="0"/>
                <a:ea typeface="ＭＳ Ｐゴシック" charset="0"/>
              </a:rPr>
              <a:t/>
            </a:r>
            <a:br>
              <a:rPr lang="en-US">
                <a:solidFill>
                  <a:srgbClr val="333399"/>
                </a:solidFill>
                <a:latin typeface="Arial" charset="0"/>
                <a:ea typeface="ＭＳ Ｐゴシック" charset="0"/>
              </a:rPr>
            </a:br>
            <a:endParaRPr lang="en-US" sz="1000">
              <a:solidFill>
                <a:srgbClr val="333399"/>
              </a:solidFill>
              <a:latin typeface="Arial" charset="0"/>
              <a:ea typeface="ＭＳ Ｐゴシック" charset="0"/>
            </a:endParaRPr>
          </a:p>
          <a:p>
            <a:pPr eaLnBrk="1" hangingPunct="1">
              <a:lnSpc>
                <a:spcPct val="120000"/>
              </a:lnSpc>
              <a:buClr>
                <a:srgbClr val="CC0000"/>
              </a:buClr>
              <a:buSzPct val="120000"/>
              <a:buFont typeface="Wingdings" charset="0"/>
              <a:buChar char="§"/>
            </a:pPr>
            <a:r>
              <a:rPr lang="en-US">
                <a:latin typeface="Arial" charset="0"/>
                <a:ea typeface="ＭＳ Ｐゴシック" charset="0"/>
              </a:rPr>
              <a:t>Types of variables</a:t>
            </a:r>
          </a:p>
          <a:p>
            <a:pPr eaLnBrk="1" hangingPunct="1">
              <a:lnSpc>
                <a:spcPct val="120000"/>
              </a:lnSpc>
              <a:buClr>
                <a:srgbClr val="CC0000"/>
              </a:buClr>
              <a:buSzPct val="120000"/>
              <a:buFont typeface="Wingdings" charset="0"/>
              <a:buChar char="§"/>
            </a:pPr>
            <a:r>
              <a:rPr lang="en-US">
                <a:latin typeface="Arial" charset="0"/>
                <a:ea typeface="ＭＳ Ｐゴシック" charset="0"/>
              </a:rPr>
              <a:t>Ways to chart categorical data</a:t>
            </a:r>
          </a:p>
          <a:p>
            <a:pPr marL="1257300" lvl="1" indent="-266700" eaLnBrk="1" hangingPunct="1">
              <a:lnSpc>
                <a:spcPct val="120000"/>
              </a:lnSpc>
              <a:buClr>
                <a:srgbClr val="333399"/>
              </a:buClr>
            </a:pPr>
            <a:r>
              <a:rPr lang="en-US" sz="1800">
                <a:latin typeface="Arial" charset="0"/>
                <a:ea typeface="ＭＳ Ｐゴシック" charset="0"/>
              </a:rPr>
              <a:t>Bar graphs </a:t>
            </a:r>
          </a:p>
          <a:p>
            <a:pPr marL="1257300" lvl="1" indent="-266700" eaLnBrk="1" hangingPunct="1">
              <a:lnSpc>
                <a:spcPct val="120000"/>
              </a:lnSpc>
              <a:buClr>
                <a:srgbClr val="333399"/>
              </a:buClr>
            </a:pPr>
            <a:r>
              <a:rPr lang="en-US" sz="1800">
                <a:latin typeface="Arial" charset="0"/>
                <a:ea typeface="ＭＳ Ｐゴシック" charset="0"/>
              </a:rPr>
              <a:t>Pie charts</a:t>
            </a:r>
          </a:p>
          <a:p>
            <a:pPr eaLnBrk="1" hangingPunct="1">
              <a:lnSpc>
                <a:spcPct val="120000"/>
              </a:lnSpc>
              <a:buClr>
                <a:srgbClr val="CC0000"/>
              </a:buClr>
              <a:buSzPct val="120000"/>
              <a:buFont typeface="Wingdings" charset="0"/>
              <a:buChar char="§"/>
            </a:pPr>
            <a:r>
              <a:rPr lang="en-US">
                <a:latin typeface="Arial" charset="0"/>
                <a:ea typeface="ＭＳ Ｐゴシック" charset="0"/>
              </a:rPr>
              <a:t>Ways to chart quantitative data</a:t>
            </a:r>
          </a:p>
          <a:p>
            <a:pPr marL="1257300" lvl="1" indent="-266700" eaLnBrk="1" hangingPunct="1">
              <a:lnSpc>
                <a:spcPct val="120000"/>
              </a:lnSpc>
              <a:buClr>
                <a:srgbClr val="333399"/>
              </a:buClr>
            </a:pPr>
            <a:r>
              <a:rPr lang="en-US" sz="1800">
                <a:latin typeface="Arial" charset="0"/>
                <a:ea typeface="ＭＳ Ｐゴシック" charset="0"/>
              </a:rPr>
              <a:t>Histograms </a:t>
            </a:r>
          </a:p>
          <a:p>
            <a:pPr marL="1609725" lvl="2" indent="-266700" eaLnBrk="1" hangingPunct="1">
              <a:lnSpc>
                <a:spcPct val="120000"/>
              </a:lnSpc>
            </a:pPr>
            <a:r>
              <a:rPr lang="en-US" sz="1800">
                <a:latin typeface="Arial" charset="0"/>
                <a:ea typeface="ＭＳ Ｐゴシック" charset="0"/>
              </a:rPr>
              <a:t>Interpreting histograms</a:t>
            </a:r>
          </a:p>
          <a:p>
            <a:pPr marL="1257300" lvl="1" indent="-266700" eaLnBrk="1" hangingPunct="1">
              <a:lnSpc>
                <a:spcPct val="120000"/>
              </a:lnSpc>
              <a:buClr>
                <a:srgbClr val="333399"/>
              </a:buClr>
            </a:pPr>
            <a:r>
              <a:rPr lang="en-US" sz="1800">
                <a:latin typeface="Arial" charset="0"/>
                <a:ea typeface="ＭＳ Ｐゴシック" charset="0"/>
              </a:rPr>
              <a:t>Stemplots </a:t>
            </a:r>
          </a:p>
          <a:p>
            <a:pPr marL="1609725" lvl="2" indent="-266700" eaLnBrk="1" hangingPunct="1">
              <a:lnSpc>
                <a:spcPct val="120000"/>
              </a:lnSpc>
            </a:pPr>
            <a:r>
              <a:rPr lang="en-US" sz="1800">
                <a:latin typeface="Arial" charset="0"/>
                <a:ea typeface="ＭＳ Ｐゴシック" charset="0"/>
              </a:rPr>
              <a:t>Stemplots versus histograms</a:t>
            </a:r>
          </a:p>
          <a:p>
            <a:pPr marL="1257300" lvl="1" indent="-266700" eaLnBrk="1" hangingPunct="1">
              <a:lnSpc>
                <a:spcPct val="120000"/>
              </a:lnSpc>
              <a:buClr>
                <a:srgbClr val="333399"/>
              </a:buClr>
            </a:pPr>
            <a:r>
              <a:rPr lang="en-US" sz="1800">
                <a:latin typeface="Arial" charset="0"/>
                <a:ea typeface="ＭＳ Ｐゴシック" charset="0"/>
              </a:rPr>
              <a:t>Time plots</a:t>
            </a:r>
          </a:p>
          <a:p>
            <a:pPr marL="1257300" lvl="1" indent="-266700" eaLnBrk="1" hangingPunct="1">
              <a:lnSpc>
                <a:spcPct val="120000"/>
              </a:lnSpc>
              <a:buClr>
                <a:srgbClr val="333399"/>
              </a:buClr>
            </a:pPr>
            <a:endParaRPr lang="en-US" sz="1800">
              <a:latin typeface="Arial" charset="0"/>
              <a:ea typeface="ＭＳ Ｐゴシック" charset="0"/>
            </a:endParaRPr>
          </a:p>
          <a:p>
            <a:pPr eaLnBrk="1" hangingPunct="1">
              <a:lnSpc>
                <a:spcPct val="120000"/>
              </a:lnSpc>
              <a:buClr>
                <a:srgbClr val="CC0000"/>
              </a:buClr>
              <a:buSzPct val="60000"/>
            </a:pPr>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228600"/>
            <a:ext cx="8229600" cy="1066800"/>
          </a:xfrm>
        </p:spPr>
        <p:txBody>
          <a:bodyPr/>
          <a:lstStyle/>
          <a:p>
            <a:pPr eaLnBrk="1" hangingPunct="1"/>
            <a:r>
              <a:rPr lang="en-US" sz="2800">
                <a:solidFill>
                  <a:srgbClr val="3366FF"/>
                </a:solidFill>
                <a:latin typeface="Garamond" charset="0"/>
                <a:ea typeface="ＭＳ Ｐゴシック" charset="0"/>
              </a:rPr>
              <a:t>Example 1.16</a:t>
            </a:r>
            <a:br>
              <a:rPr lang="en-US" sz="2800">
                <a:solidFill>
                  <a:srgbClr val="3366FF"/>
                </a:solidFill>
                <a:latin typeface="Garamond" charset="0"/>
                <a:ea typeface="ＭＳ Ｐゴシック" charset="0"/>
              </a:rPr>
            </a:br>
            <a:r>
              <a:rPr lang="en-US" sz="2800">
                <a:solidFill>
                  <a:srgbClr val="3366FF"/>
                </a:solidFill>
                <a:latin typeface="Garamond" charset="0"/>
                <a:ea typeface="ＭＳ Ｐゴシック" charset="0"/>
              </a:rPr>
              <a:t>Stemplots of the T-bill interest rates</a:t>
            </a:r>
            <a:br>
              <a:rPr lang="en-US" sz="2800">
                <a:solidFill>
                  <a:srgbClr val="3366FF"/>
                </a:solidFill>
                <a:latin typeface="Garamond" charset="0"/>
                <a:ea typeface="ＭＳ Ｐゴシック" charset="0"/>
              </a:rPr>
            </a:br>
            <a:endParaRPr lang="en-US" sz="2800">
              <a:solidFill>
                <a:srgbClr val="3366FF"/>
              </a:solidFill>
              <a:latin typeface="Garamond" charset="0"/>
              <a:ea typeface="ＭＳ Ｐゴシック" charset="0"/>
            </a:endParaRPr>
          </a:p>
        </p:txBody>
      </p:sp>
      <p:pic>
        <p:nvPicPr>
          <p:cNvPr id="6451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648200"/>
            <a:ext cx="65913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Box 2"/>
          <p:cNvSpPr txBox="1">
            <a:spLocks noChangeArrowheads="1"/>
          </p:cNvSpPr>
          <p:nvPr/>
        </p:nvSpPr>
        <p:spPr bwMode="auto">
          <a:xfrm>
            <a:off x="533400" y="1371600"/>
            <a:ext cx="8001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t>The histogram that we produced earlier to examine the T-bill interest rates used all </a:t>
            </a:r>
            <a:r>
              <a:rPr lang="en-US" sz="2400" b="1"/>
              <a:t>2600</a:t>
            </a:r>
            <a:r>
              <a:rPr lang="en-US" sz="2400"/>
              <a:t> cases in the data set. To illustrate the idea of a stemplot, we will take a simple random sample of size 50 from this data set. We will learn more about how to take such samples in Chapter 3. Here are the data:</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Stemplots</a:t>
            </a:r>
          </a:p>
        </p:txBody>
      </p:sp>
      <p:sp>
        <p:nvSpPr>
          <p:cNvPr id="65539" name="Text Box 11"/>
          <p:cNvSpPr txBox="1">
            <a:spLocks noChangeArrowheads="1"/>
          </p:cNvSpPr>
          <p:nvPr/>
        </p:nvSpPr>
        <p:spPr bwMode="auto">
          <a:xfrm>
            <a:off x="1143000" y="2252663"/>
            <a:ext cx="579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a:t>Stemplots of the T-bill interest rates </a:t>
            </a:r>
          </a:p>
        </p:txBody>
      </p:sp>
      <p:pic>
        <p:nvPicPr>
          <p:cNvPr id="65540" name="Picture 12"/>
          <p:cNvPicPr>
            <a:picLocks noChangeAspect="1" noChangeArrowheads="1"/>
          </p:cNvPicPr>
          <p:nvPr/>
        </p:nvPicPr>
        <p:blipFill>
          <a:blip r:embed="rId3">
            <a:extLst>
              <a:ext uri="{28A0092B-C50C-407E-A947-70E740481C1C}">
                <a14:useLocalDpi xmlns:a14="http://schemas.microsoft.com/office/drawing/2010/main" val="0"/>
              </a:ext>
            </a:extLst>
          </a:blip>
          <a:srcRect b="9119"/>
          <a:stretch>
            <a:fillRect/>
          </a:stretch>
        </p:blipFill>
        <p:spPr bwMode="auto">
          <a:xfrm>
            <a:off x="838200" y="2667000"/>
            <a:ext cx="67976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14400"/>
            <a:ext cx="53244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3600">
                <a:latin typeface="Garamond" charset="0"/>
                <a:ea typeface="ＭＳ Ｐゴシック" charset="0"/>
              </a:rPr>
              <a:t>Stemplot</a:t>
            </a:r>
          </a:p>
        </p:txBody>
      </p:sp>
      <p:sp>
        <p:nvSpPr>
          <p:cNvPr id="66563" name="Rectangle 3"/>
          <p:cNvSpPr>
            <a:spLocks noGrp="1" noChangeArrowheads="1"/>
          </p:cNvSpPr>
          <p:nvPr>
            <p:ph type="body" idx="1"/>
          </p:nvPr>
        </p:nvSpPr>
        <p:spPr/>
        <p:txBody>
          <a:bodyPr/>
          <a:lstStyle/>
          <a:p>
            <a:pPr eaLnBrk="1" hangingPunct="1"/>
            <a:endParaRPr lang="en-US">
              <a:latin typeface="Arial" charset="0"/>
              <a:ea typeface="ＭＳ Ｐゴシック" charset="0"/>
            </a:endParaRPr>
          </a:p>
          <a:p>
            <a:pPr eaLnBrk="1" hangingPunct="1"/>
            <a:r>
              <a:rPr lang="en-US" b="1">
                <a:latin typeface="Arial" charset="0"/>
                <a:ea typeface="ＭＳ Ｐゴシック" charset="0"/>
              </a:rPr>
              <a:t>Stemplots do not work well for large datasets.</a:t>
            </a:r>
          </a:p>
          <a:p>
            <a:pPr eaLnBrk="1" hangingPunct="1"/>
            <a:endParaRPr lang="en-US">
              <a:latin typeface="Arial" charset="0"/>
              <a:ea typeface="ＭＳ Ｐゴシック" charset="0"/>
            </a:endParaRPr>
          </a:p>
          <a:p>
            <a:pPr eaLnBrk="1" hangingPunct="1"/>
            <a:r>
              <a:rPr lang="en-US">
                <a:latin typeface="Arial" charset="0"/>
                <a:ea typeface="ＭＳ Ｐゴシック" charset="0"/>
              </a:rPr>
              <a:t>When the observed values have too many digits, </a:t>
            </a:r>
            <a:r>
              <a:rPr lang="en-US">
                <a:solidFill>
                  <a:srgbClr val="333399"/>
                </a:solidFill>
                <a:latin typeface="Arial" charset="0"/>
                <a:ea typeface="ＭＳ Ｐゴシック" charset="0"/>
              </a:rPr>
              <a:t>trim</a:t>
            </a:r>
            <a:r>
              <a:rPr lang="en-US">
                <a:latin typeface="Arial" charset="0"/>
                <a:ea typeface="ＭＳ Ｐゴシック" charset="0"/>
              </a:rPr>
              <a:t> the numbers before making a stemplot.</a:t>
            </a:r>
          </a:p>
          <a:p>
            <a:pPr eaLnBrk="1" hangingPunct="1"/>
            <a:endParaRPr lang="en-US">
              <a:latin typeface="Arial" charset="0"/>
              <a:ea typeface="ＭＳ Ｐゴシック" charset="0"/>
            </a:endParaRPr>
          </a:p>
          <a:p>
            <a:pPr eaLnBrk="1" hangingPunct="1"/>
            <a:r>
              <a:rPr lang="en-US">
                <a:latin typeface="Arial" charset="0"/>
                <a:ea typeface="ＭＳ Ｐゴシック" charset="0"/>
              </a:rPr>
              <a:t>When plotting a moderate number of observations, you can </a:t>
            </a:r>
            <a:r>
              <a:rPr lang="en-US">
                <a:solidFill>
                  <a:srgbClr val="333399"/>
                </a:solidFill>
                <a:latin typeface="Arial" charset="0"/>
                <a:ea typeface="ＭＳ Ｐゴシック" charset="0"/>
              </a:rPr>
              <a:t>split</a:t>
            </a:r>
            <a:r>
              <a:rPr lang="en-US">
                <a:latin typeface="Arial" charset="0"/>
                <a:ea typeface="ＭＳ Ｐゴシック" charset="0"/>
              </a:rPr>
              <a:t> each stem.</a:t>
            </a: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a:p>
            <a:pPr eaLnBrk="1" hangingPunct="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3600">
                <a:latin typeface="Garamond" charset="0"/>
                <a:ea typeface="ＭＳ Ｐゴシック" charset="0"/>
              </a:rPr>
              <a:t>Stemplot</a:t>
            </a:r>
          </a:p>
        </p:txBody>
      </p:sp>
      <p:pic>
        <p:nvPicPr>
          <p:cNvPr id="67587" name="Picture 5" descr="Moore01-06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6727825"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6"/>
          <p:cNvSpPr txBox="1">
            <a:spLocks noChangeArrowheads="1"/>
          </p:cNvSpPr>
          <p:nvPr/>
        </p:nvSpPr>
        <p:spPr bwMode="auto">
          <a:xfrm>
            <a:off x="2895600" y="381000"/>
            <a:ext cx="44958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dirty="0" err="1"/>
              <a:t>Stemplots</a:t>
            </a:r>
            <a:r>
              <a:rPr lang="en-US" dirty="0"/>
              <a:t> of the December 2004 unemployment rates in the 50 states. </a:t>
            </a:r>
          </a:p>
          <a:p>
            <a:pPr algn="ctr" eaLnBrk="1" hangingPunct="1">
              <a:spcBef>
                <a:spcPct val="50000"/>
              </a:spcBef>
            </a:pPr>
            <a:r>
              <a:rPr lang="en-US" dirty="0"/>
              <a:t>(b) uses split stems.</a:t>
            </a:r>
          </a:p>
        </p:txBody>
      </p:sp>
      <p:pic>
        <p:nvPicPr>
          <p:cNvPr id="5" name="Picture 20" descr="Moore01-02A_FI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581532"/>
            <a:ext cx="3810000" cy="327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457200" y="1143000"/>
            <a:ext cx="8229600" cy="2133600"/>
          </a:xfrm>
        </p:spPr>
        <p:txBody>
          <a:bodyPr/>
          <a:lstStyle/>
          <a:p>
            <a:pPr marL="0" indent="0" eaLnBrk="1" hangingPunct="1">
              <a:lnSpc>
                <a:spcPct val="120000"/>
              </a:lnSpc>
              <a:buFont typeface="Wingdings" charset="0"/>
              <a:buNone/>
            </a:pPr>
            <a:r>
              <a:rPr lang="en-US">
                <a:latin typeface="Arial" charset="0"/>
                <a:ea typeface="ＭＳ Ｐゴシック" charset="0"/>
              </a:rPr>
              <a:t>Stemplots are quick and dirty histograms that can easily be done by hand, therefore very convenient for back of the envelope calculations. However, they are rarely found in scientific or laymen publications. </a:t>
            </a:r>
          </a:p>
        </p:txBody>
      </p:sp>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t="44519" b="8937"/>
          <a:stretch>
            <a:fillRect/>
          </a:stretch>
        </p:blipFill>
        <p:spPr bwMode="auto">
          <a:xfrm>
            <a:off x="533400" y="3352800"/>
            <a:ext cx="52006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p:cNvPicPr>
            <a:picLocks noChangeAspect="1" noChangeArrowheads="1"/>
          </p:cNvPicPr>
          <p:nvPr/>
        </p:nvPicPr>
        <p:blipFill>
          <a:blip r:embed="rId4">
            <a:lum bright="26000" contrast="90000"/>
            <a:extLst>
              <a:ext uri="{28A0092B-C50C-407E-A947-70E740481C1C}">
                <a14:useLocalDpi xmlns:a14="http://schemas.microsoft.com/office/drawing/2010/main" val="0"/>
              </a:ext>
            </a:extLst>
          </a:blip>
          <a:srcRect l="44519" r="8937"/>
          <a:stretch>
            <a:fillRect/>
          </a:stretch>
        </p:blipFill>
        <p:spPr bwMode="auto">
          <a:xfrm>
            <a:off x="6096000" y="2667000"/>
            <a:ext cx="19812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Freeform 6"/>
          <p:cNvSpPr>
            <a:spLocks/>
          </p:cNvSpPr>
          <p:nvPr/>
        </p:nvSpPr>
        <p:spPr bwMode="auto">
          <a:xfrm>
            <a:off x="5638800" y="5029200"/>
            <a:ext cx="762000" cy="520700"/>
          </a:xfrm>
          <a:custGeom>
            <a:avLst/>
            <a:gdLst>
              <a:gd name="T0" fmla="*/ 0 w 480"/>
              <a:gd name="T1" fmla="*/ 0 h 328"/>
              <a:gd name="T2" fmla="*/ 241935038 w 480"/>
              <a:gd name="T3" fmla="*/ 725804928 h 328"/>
              <a:gd name="T4" fmla="*/ 846772682 w 480"/>
              <a:gd name="T5" fmla="*/ 604837473 h 328"/>
              <a:gd name="T6" fmla="*/ 1209675089 w 480"/>
              <a:gd name="T7" fmla="*/ 362902464 h 328"/>
              <a:gd name="T8" fmla="*/ 0 60000 65536"/>
              <a:gd name="T9" fmla="*/ 0 60000 65536"/>
              <a:gd name="T10" fmla="*/ 0 60000 65536"/>
              <a:gd name="T11" fmla="*/ 0 60000 65536"/>
              <a:gd name="T12" fmla="*/ 0 w 480"/>
              <a:gd name="T13" fmla="*/ 0 h 328"/>
              <a:gd name="T14" fmla="*/ 480 w 480"/>
              <a:gd name="T15" fmla="*/ 328 h 328"/>
            </a:gdLst>
            <a:ahLst/>
            <a:cxnLst>
              <a:cxn ang="T8">
                <a:pos x="T0" y="T1"/>
              </a:cxn>
              <a:cxn ang="T9">
                <a:pos x="T2" y="T3"/>
              </a:cxn>
              <a:cxn ang="T10">
                <a:pos x="T4" y="T5"/>
              </a:cxn>
              <a:cxn ang="T11">
                <a:pos x="T6" y="T7"/>
              </a:cxn>
            </a:cxnLst>
            <a:rect l="T12" t="T13" r="T14" b="T15"/>
            <a:pathLst>
              <a:path w="480" h="328">
                <a:moveTo>
                  <a:pt x="0" y="0"/>
                </a:moveTo>
                <a:cubicBezTo>
                  <a:pt x="20" y="124"/>
                  <a:pt x="40" y="248"/>
                  <a:pt x="96" y="288"/>
                </a:cubicBezTo>
                <a:cubicBezTo>
                  <a:pt x="152" y="328"/>
                  <a:pt x="272" y="264"/>
                  <a:pt x="336" y="240"/>
                </a:cubicBezTo>
                <a:cubicBezTo>
                  <a:pt x="400" y="216"/>
                  <a:pt x="440" y="180"/>
                  <a:pt x="480" y="14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8614" name="Group 18"/>
          <p:cNvGrpSpPr>
            <a:grpSpLocks/>
          </p:cNvGrpSpPr>
          <p:nvPr/>
        </p:nvGrpSpPr>
        <p:grpSpPr bwMode="auto">
          <a:xfrm>
            <a:off x="6242050" y="2838450"/>
            <a:ext cx="1720850" cy="3344863"/>
            <a:chOff x="3932" y="1788"/>
            <a:chExt cx="1084" cy="2107"/>
          </a:xfrm>
        </p:grpSpPr>
        <p:sp>
          <p:nvSpPr>
            <p:cNvPr id="68616" name="Rectangle 7"/>
            <p:cNvSpPr>
              <a:spLocks noChangeArrowheads="1"/>
            </p:cNvSpPr>
            <p:nvPr/>
          </p:nvSpPr>
          <p:spPr bwMode="auto">
            <a:xfrm>
              <a:off x="3932" y="3751"/>
              <a:ext cx="115" cy="144"/>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17" name="Rectangle 9"/>
            <p:cNvSpPr>
              <a:spLocks noChangeArrowheads="1"/>
            </p:cNvSpPr>
            <p:nvPr/>
          </p:nvSpPr>
          <p:spPr bwMode="auto">
            <a:xfrm>
              <a:off x="4048" y="3175"/>
              <a:ext cx="136" cy="720"/>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18" name="Rectangle 10"/>
            <p:cNvSpPr>
              <a:spLocks noChangeArrowheads="1"/>
            </p:cNvSpPr>
            <p:nvPr/>
          </p:nvSpPr>
          <p:spPr bwMode="auto">
            <a:xfrm>
              <a:off x="4189" y="3060"/>
              <a:ext cx="115" cy="835"/>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19" name="Rectangle 11"/>
            <p:cNvSpPr>
              <a:spLocks noChangeArrowheads="1"/>
            </p:cNvSpPr>
            <p:nvPr/>
          </p:nvSpPr>
          <p:spPr bwMode="auto">
            <a:xfrm>
              <a:off x="4309" y="2455"/>
              <a:ext cx="115" cy="1440"/>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20" name="Rectangle 12"/>
            <p:cNvSpPr>
              <a:spLocks noChangeArrowheads="1"/>
            </p:cNvSpPr>
            <p:nvPr/>
          </p:nvSpPr>
          <p:spPr bwMode="auto">
            <a:xfrm>
              <a:off x="4428" y="2369"/>
              <a:ext cx="115" cy="1526"/>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21" name="Rectangle 13"/>
            <p:cNvSpPr>
              <a:spLocks noChangeArrowheads="1"/>
            </p:cNvSpPr>
            <p:nvPr/>
          </p:nvSpPr>
          <p:spPr bwMode="auto">
            <a:xfrm>
              <a:off x="4545" y="1788"/>
              <a:ext cx="121" cy="2107"/>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22" name="Rectangle 14"/>
            <p:cNvSpPr>
              <a:spLocks noChangeArrowheads="1"/>
            </p:cNvSpPr>
            <p:nvPr/>
          </p:nvSpPr>
          <p:spPr bwMode="auto">
            <a:xfrm>
              <a:off x="4668" y="2736"/>
              <a:ext cx="115" cy="1159"/>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23" name="Rectangle 15"/>
            <p:cNvSpPr>
              <a:spLocks noChangeArrowheads="1"/>
            </p:cNvSpPr>
            <p:nvPr/>
          </p:nvSpPr>
          <p:spPr bwMode="auto">
            <a:xfrm>
              <a:off x="4785" y="3434"/>
              <a:ext cx="115" cy="461"/>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sp>
          <p:nvSpPr>
            <p:cNvPr id="68624" name="Rectangle 16"/>
            <p:cNvSpPr>
              <a:spLocks noChangeArrowheads="1"/>
            </p:cNvSpPr>
            <p:nvPr/>
          </p:nvSpPr>
          <p:spPr bwMode="auto">
            <a:xfrm>
              <a:off x="4901" y="3620"/>
              <a:ext cx="115" cy="275"/>
            </a:xfrm>
            <a:prstGeom prst="rect">
              <a:avLst/>
            </a:prstGeom>
            <a:solidFill>
              <a:srgbClr val="CCFF99">
                <a:alpha val="30196"/>
              </a:srgbClr>
            </a:solidFill>
            <a:ln w="9525">
              <a:solidFill>
                <a:schemeClr val="tx1"/>
              </a:solidFill>
              <a:miter lim="800000"/>
              <a:headEnd/>
              <a:tailEnd/>
            </a:ln>
          </p:spPr>
          <p:txBody>
            <a:bodyPr wrap="none" anchor="ctr"/>
            <a:lstStyle/>
            <a:p>
              <a:endParaRPr lang="en-US"/>
            </a:p>
          </p:txBody>
        </p:sp>
      </p:grpSp>
      <p:sp>
        <p:nvSpPr>
          <p:cNvPr id="68615" name="Rectangle 19"/>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Stemplots vs. histograms</a:t>
            </a:r>
            <a:r>
              <a:rPr lang="en-US" sz="2800" b="1">
                <a:solidFill>
                  <a:srgbClr val="333399"/>
                </a:solidFill>
                <a:latin typeface="Garamond" charset="0"/>
                <a:ea typeface="ＭＳ Ｐゴシック" charset="0"/>
              </a:rPr>
              <a:t> </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lnSpc>
                <a:spcPct val="110000"/>
              </a:lnSpc>
            </a:pPr>
            <a:r>
              <a:rPr lang="en-US">
                <a:solidFill>
                  <a:srgbClr val="CC3300"/>
                </a:solidFill>
                <a:latin typeface="Garamond" charset="0"/>
                <a:ea typeface="ＭＳ Ｐゴシック" charset="0"/>
              </a:rPr>
              <a:t>Line graphs: time plots</a:t>
            </a:r>
          </a:p>
        </p:txBody>
      </p:sp>
      <p:grpSp>
        <p:nvGrpSpPr>
          <p:cNvPr id="2" name="Group 17"/>
          <p:cNvGrpSpPr>
            <a:grpSpLocks/>
          </p:cNvGrpSpPr>
          <p:nvPr/>
        </p:nvGrpSpPr>
        <p:grpSpPr bwMode="auto">
          <a:xfrm>
            <a:off x="571500" y="2590800"/>
            <a:ext cx="7204075" cy="2667000"/>
            <a:chOff x="571" y="1296"/>
            <a:chExt cx="4085" cy="1680"/>
          </a:xfrm>
        </p:grpSpPr>
        <p:sp>
          <p:nvSpPr>
            <p:cNvPr id="69643" name="Rectangle 9"/>
            <p:cNvSpPr>
              <a:spLocks noChangeArrowheads="1"/>
            </p:cNvSpPr>
            <p:nvPr/>
          </p:nvSpPr>
          <p:spPr bwMode="auto">
            <a:xfrm>
              <a:off x="2592" y="1440"/>
              <a:ext cx="206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spcBef>
                  <a:spcPct val="20000"/>
                </a:spcBef>
                <a:buClr>
                  <a:srgbClr val="333399"/>
                </a:buClr>
                <a:buSzPct val="65000"/>
                <a:buFont typeface="Wingdings" charset="0"/>
                <a:buNone/>
              </a:pPr>
              <a:r>
                <a:rPr lang="en-US" sz="2000"/>
                <a:t>A </a:t>
              </a:r>
              <a:r>
                <a:rPr lang="en-US" sz="2000" b="1">
                  <a:solidFill>
                    <a:srgbClr val="333399"/>
                  </a:solidFill>
                </a:rPr>
                <a:t>trend</a:t>
              </a:r>
              <a:r>
                <a:rPr lang="en-US" sz="2000"/>
                <a:t> is a rise or fall that persists over time, despite small irregularities.</a:t>
              </a:r>
            </a:p>
          </p:txBody>
        </p:sp>
        <p:pic>
          <p:nvPicPr>
            <p:cNvPr id="69644" name="Picture 13" descr="figure-0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 y="1296"/>
              <a:ext cx="2021"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636" name="Rectangle 15"/>
          <p:cNvSpPr>
            <a:spLocks noChangeArrowheads="1"/>
          </p:cNvSpPr>
          <p:nvPr/>
        </p:nvSpPr>
        <p:spPr bwMode="auto">
          <a:xfrm>
            <a:off x="457200" y="1054100"/>
            <a:ext cx="8305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20000"/>
              </a:spcBef>
              <a:spcAft>
                <a:spcPct val="30000"/>
              </a:spcAft>
              <a:buClr>
                <a:srgbClr val="333399"/>
              </a:buClr>
              <a:buSzPct val="65000"/>
              <a:buFont typeface="Wingdings" charset="0"/>
              <a:buNone/>
            </a:pPr>
            <a:r>
              <a:rPr lang="en-US" sz="2000"/>
              <a:t>In a time plot, time always goes on the horizontal, x axis. </a:t>
            </a:r>
          </a:p>
          <a:p>
            <a:pPr>
              <a:lnSpc>
                <a:spcPct val="120000"/>
              </a:lnSpc>
              <a:spcBef>
                <a:spcPct val="20000"/>
              </a:spcBef>
              <a:buClr>
                <a:srgbClr val="333399"/>
              </a:buClr>
              <a:buSzPct val="65000"/>
              <a:buFont typeface="Wingdings" charset="0"/>
              <a:buNone/>
            </a:pPr>
            <a:r>
              <a:rPr lang="en-US" sz="2000"/>
              <a:t>We describe time series by looking for an overall pattern and for striking deviations from that pattern. In a time series:</a:t>
            </a:r>
          </a:p>
        </p:txBody>
      </p:sp>
      <p:grpSp>
        <p:nvGrpSpPr>
          <p:cNvPr id="3" name="Group 26"/>
          <p:cNvGrpSpPr>
            <a:grpSpLocks/>
          </p:cNvGrpSpPr>
          <p:nvPr/>
        </p:nvGrpSpPr>
        <p:grpSpPr bwMode="auto">
          <a:xfrm>
            <a:off x="1447800" y="4114800"/>
            <a:ext cx="7086600" cy="2667000"/>
            <a:chOff x="912" y="2592"/>
            <a:chExt cx="4464" cy="1680"/>
          </a:xfrm>
        </p:grpSpPr>
        <p:pic>
          <p:nvPicPr>
            <p:cNvPr id="69638" name="Picture 11" descr="figure-0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2592"/>
              <a:ext cx="2304"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10"/>
            <p:cNvSpPr>
              <a:spLocks noChangeArrowheads="1"/>
            </p:cNvSpPr>
            <p:nvPr/>
          </p:nvSpPr>
          <p:spPr bwMode="auto">
            <a:xfrm>
              <a:off x="912" y="3456"/>
              <a:ext cx="2115"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lnSpc>
                  <a:spcPct val="110000"/>
                </a:lnSpc>
                <a:spcBef>
                  <a:spcPct val="20000"/>
                </a:spcBef>
                <a:buClr>
                  <a:srgbClr val="333399"/>
                </a:buClr>
                <a:buSzPct val="65000"/>
                <a:buFont typeface="Wingdings" charset="0"/>
                <a:buNone/>
              </a:pPr>
              <a:r>
                <a:rPr lang="en-US" sz="2000"/>
                <a:t>A pattern that repeats itself at regular intervals of time is called </a:t>
              </a:r>
              <a:r>
                <a:rPr lang="en-US" sz="2000" b="1">
                  <a:solidFill>
                    <a:srgbClr val="333399"/>
                  </a:solidFill>
                </a:rPr>
                <a:t>seasonal variation</a:t>
              </a:r>
              <a:r>
                <a:rPr lang="en-US" sz="2000" b="1"/>
                <a:t>.</a:t>
              </a:r>
            </a:p>
          </p:txBody>
        </p:sp>
        <p:grpSp>
          <p:nvGrpSpPr>
            <p:cNvPr id="69640" name="Group 25"/>
            <p:cNvGrpSpPr>
              <a:grpSpLocks/>
            </p:cNvGrpSpPr>
            <p:nvPr/>
          </p:nvGrpSpPr>
          <p:grpSpPr bwMode="auto">
            <a:xfrm>
              <a:off x="3520" y="2710"/>
              <a:ext cx="1680" cy="1178"/>
              <a:chOff x="912" y="1824"/>
              <a:chExt cx="1680" cy="1178"/>
            </a:xfrm>
          </p:grpSpPr>
          <p:pic>
            <p:nvPicPr>
              <p:cNvPr id="69641" name="Picture 22"/>
              <p:cNvPicPr>
                <a:picLocks noChangeAspect="1" noChangeArrowheads="1"/>
              </p:cNvPicPr>
              <p:nvPr/>
            </p:nvPicPr>
            <p:blipFill>
              <a:blip r:embed="rId5">
                <a:clrChange>
                  <a:clrFrom>
                    <a:srgbClr val="FEE8BF"/>
                  </a:clrFrom>
                  <a:clrTo>
                    <a:srgbClr val="FEE8BF">
                      <a:alpha val="0"/>
                    </a:srgbClr>
                  </a:clrTo>
                </a:clrChange>
                <a:lum bright="36000"/>
                <a:extLst>
                  <a:ext uri="{28A0092B-C50C-407E-A947-70E740481C1C}">
                    <a14:useLocalDpi xmlns:a14="http://schemas.microsoft.com/office/drawing/2010/main" val="0"/>
                  </a:ext>
                </a:extLst>
              </a:blip>
              <a:srcRect l="16077" t="19048" r="19000" b="25485"/>
              <a:stretch>
                <a:fillRect/>
              </a:stretch>
            </p:blipFill>
            <p:spPr bwMode="auto">
              <a:xfrm>
                <a:off x="1152" y="1824"/>
                <a:ext cx="1440" cy="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2" name="Freeform 24"/>
              <p:cNvSpPr>
                <a:spLocks/>
              </p:cNvSpPr>
              <p:nvPr/>
            </p:nvSpPr>
            <p:spPr bwMode="auto">
              <a:xfrm>
                <a:off x="912" y="2640"/>
                <a:ext cx="315" cy="343"/>
              </a:xfrm>
              <a:custGeom>
                <a:avLst/>
                <a:gdLst>
                  <a:gd name="T0" fmla="*/ 0 w 315"/>
                  <a:gd name="T1" fmla="*/ 304 h 343"/>
                  <a:gd name="T2" fmla="*/ 24 w 315"/>
                  <a:gd name="T3" fmla="*/ 343 h 343"/>
                  <a:gd name="T4" fmla="*/ 36 w 315"/>
                  <a:gd name="T5" fmla="*/ 301 h 343"/>
                  <a:gd name="T6" fmla="*/ 39 w 315"/>
                  <a:gd name="T7" fmla="*/ 277 h 343"/>
                  <a:gd name="T8" fmla="*/ 54 w 315"/>
                  <a:gd name="T9" fmla="*/ 274 h 343"/>
                  <a:gd name="T10" fmla="*/ 75 w 315"/>
                  <a:gd name="T11" fmla="*/ 223 h 343"/>
                  <a:gd name="T12" fmla="*/ 105 w 315"/>
                  <a:gd name="T13" fmla="*/ 274 h 343"/>
                  <a:gd name="T14" fmla="*/ 132 w 315"/>
                  <a:gd name="T15" fmla="*/ 289 h 343"/>
                  <a:gd name="T16" fmla="*/ 144 w 315"/>
                  <a:gd name="T17" fmla="*/ 262 h 343"/>
                  <a:gd name="T18" fmla="*/ 150 w 315"/>
                  <a:gd name="T19" fmla="*/ 190 h 343"/>
                  <a:gd name="T20" fmla="*/ 156 w 315"/>
                  <a:gd name="T21" fmla="*/ 85 h 343"/>
                  <a:gd name="T22" fmla="*/ 162 w 315"/>
                  <a:gd name="T23" fmla="*/ 10 h 343"/>
                  <a:gd name="T24" fmla="*/ 186 w 315"/>
                  <a:gd name="T25" fmla="*/ 37 h 343"/>
                  <a:gd name="T26" fmla="*/ 192 w 315"/>
                  <a:gd name="T27" fmla="*/ 85 h 343"/>
                  <a:gd name="T28" fmla="*/ 198 w 315"/>
                  <a:gd name="T29" fmla="*/ 124 h 343"/>
                  <a:gd name="T30" fmla="*/ 201 w 315"/>
                  <a:gd name="T31" fmla="*/ 145 h 343"/>
                  <a:gd name="T32" fmla="*/ 228 w 315"/>
                  <a:gd name="T33" fmla="*/ 148 h 343"/>
                  <a:gd name="T34" fmla="*/ 231 w 315"/>
                  <a:gd name="T35" fmla="*/ 175 h 343"/>
                  <a:gd name="T36" fmla="*/ 243 w 315"/>
                  <a:gd name="T37" fmla="*/ 202 h 343"/>
                  <a:gd name="T38" fmla="*/ 246 w 315"/>
                  <a:gd name="T39" fmla="*/ 142 h 343"/>
                  <a:gd name="T40" fmla="*/ 249 w 315"/>
                  <a:gd name="T41" fmla="*/ 100 h 343"/>
                  <a:gd name="T42" fmla="*/ 267 w 315"/>
                  <a:gd name="T43" fmla="*/ 106 h 343"/>
                  <a:gd name="T44" fmla="*/ 270 w 315"/>
                  <a:gd name="T45" fmla="*/ 130 h 343"/>
                  <a:gd name="T46" fmla="*/ 291 w 315"/>
                  <a:gd name="T47" fmla="*/ 91 h 343"/>
                  <a:gd name="T48" fmla="*/ 315 w 315"/>
                  <a:gd name="T49" fmla="*/ 34 h 34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343"/>
                  <a:gd name="T77" fmla="*/ 315 w 315"/>
                  <a:gd name="T78" fmla="*/ 343 h 34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343">
                    <a:moveTo>
                      <a:pt x="0" y="304"/>
                    </a:moveTo>
                    <a:cubicBezTo>
                      <a:pt x="3" y="322"/>
                      <a:pt x="6" y="337"/>
                      <a:pt x="24" y="343"/>
                    </a:cubicBezTo>
                    <a:cubicBezTo>
                      <a:pt x="31" y="323"/>
                      <a:pt x="33" y="319"/>
                      <a:pt x="36" y="301"/>
                    </a:cubicBezTo>
                    <a:cubicBezTo>
                      <a:pt x="37" y="293"/>
                      <a:pt x="35" y="284"/>
                      <a:pt x="39" y="277"/>
                    </a:cubicBezTo>
                    <a:cubicBezTo>
                      <a:pt x="42" y="273"/>
                      <a:pt x="49" y="275"/>
                      <a:pt x="54" y="274"/>
                    </a:cubicBezTo>
                    <a:cubicBezTo>
                      <a:pt x="65" y="258"/>
                      <a:pt x="64" y="239"/>
                      <a:pt x="75" y="223"/>
                    </a:cubicBezTo>
                    <a:cubicBezTo>
                      <a:pt x="79" y="251"/>
                      <a:pt x="77" y="267"/>
                      <a:pt x="105" y="274"/>
                    </a:cubicBezTo>
                    <a:cubicBezTo>
                      <a:pt x="109" y="295"/>
                      <a:pt x="112" y="293"/>
                      <a:pt x="132" y="289"/>
                    </a:cubicBezTo>
                    <a:cubicBezTo>
                      <a:pt x="135" y="279"/>
                      <a:pt x="141" y="272"/>
                      <a:pt x="144" y="262"/>
                    </a:cubicBezTo>
                    <a:cubicBezTo>
                      <a:pt x="147" y="236"/>
                      <a:pt x="138" y="213"/>
                      <a:pt x="150" y="190"/>
                    </a:cubicBezTo>
                    <a:cubicBezTo>
                      <a:pt x="152" y="158"/>
                      <a:pt x="153" y="117"/>
                      <a:pt x="156" y="85"/>
                    </a:cubicBezTo>
                    <a:cubicBezTo>
                      <a:pt x="157" y="76"/>
                      <a:pt x="162" y="10"/>
                      <a:pt x="162" y="10"/>
                    </a:cubicBezTo>
                    <a:cubicBezTo>
                      <a:pt x="161" y="0"/>
                      <a:pt x="186" y="47"/>
                      <a:pt x="186" y="37"/>
                    </a:cubicBezTo>
                    <a:cubicBezTo>
                      <a:pt x="186" y="29"/>
                      <a:pt x="191" y="77"/>
                      <a:pt x="192" y="85"/>
                    </a:cubicBezTo>
                    <a:cubicBezTo>
                      <a:pt x="196" y="106"/>
                      <a:pt x="191" y="104"/>
                      <a:pt x="198" y="124"/>
                    </a:cubicBezTo>
                    <a:cubicBezTo>
                      <a:pt x="199" y="131"/>
                      <a:pt x="195" y="141"/>
                      <a:pt x="201" y="145"/>
                    </a:cubicBezTo>
                    <a:cubicBezTo>
                      <a:pt x="208" y="151"/>
                      <a:pt x="222" y="142"/>
                      <a:pt x="228" y="148"/>
                    </a:cubicBezTo>
                    <a:cubicBezTo>
                      <a:pt x="234" y="154"/>
                      <a:pt x="230" y="166"/>
                      <a:pt x="231" y="175"/>
                    </a:cubicBezTo>
                    <a:cubicBezTo>
                      <a:pt x="233" y="185"/>
                      <a:pt x="240" y="192"/>
                      <a:pt x="243" y="202"/>
                    </a:cubicBezTo>
                    <a:cubicBezTo>
                      <a:pt x="244" y="182"/>
                      <a:pt x="245" y="162"/>
                      <a:pt x="246" y="142"/>
                    </a:cubicBezTo>
                    <a:cubicBezTo>
                      <a:pt x="247" y="128"/>
                      <a:pt x="242" y="112"/>
                      <a:pt x="249" y="100"/>
                    </a:cubicBezTo>
                    <a:cubicBezTo>
                      <a:pt x="252" y="95"/>
                      <a:pt x="267" y="106"/>
                      <a:pt x="267" y="106"/>
                    </a:cubicBezTo>
                    <a:cubicBezTo>
                      <a:pt x="268" y="114"/>
                      <a:pt x="262" y="128"/>
                      <a:pt x="270" y="130"/>
                    </a:cubicBezTo>
                    <a:cubicBezTo>
                      <a:pt x="272" y="130"/>
                      <a:pt x="287" y="97"/>
                      <a:pt x="291" y="91"/>
                    </a:cubicBezTo>
                    <a:cubicBezTo>
                      <a:pt x="294" y="71"/>
                      <a:pt x="306" y="53"/>
                      <a:pt x="315" y="34"/>
                    </a:cubicBezTo>
                  </a:path>
                </a:pathLst>
              </a:custGeom>
              <a:noFill/>
              <a:ln w="3175">
                <a:solidFill>
                  <a:srgbClr val="FFCC6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lnSpc>
                <a:spcPct val="110000"/>
              </a:lnSpc>
            </a:pPr>
            <a:r>
              <a:rPr lang="en-US">
                <a:solidFill>
                  <a:srgbClr val="CC3300"/>
                </a:solidFill>
                <a:latin typeface="Garamond" charset="0"/>
                <a:ea typeface="ＭＳ Ｐゴシック" charset="0"/>
              </a:rPr>
              <a:t>Line graphs: time plots</a:t>
            </a:r>
          </a:p>
        </p:txBody>
      </p:sp>
      <p:sp>
        <p:nvSpPr>
          <p:cNvPr id="70659" name="Rectangle 13"/>
          <p:cNvSpPr>
            <a:spLocks noChangeArrowheads="1"/>
          </p:cNvSpPr>
          <p:nvPr/>
        </p:nvSpPr>
        <p:spPr bwMode="auto">
          <a:xfrm>
            <a:off x="457200" y="990600"/>
            <a:ext cx="4114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a:solidFill>
                  <a:srgbClr val="333399"/>
                </a:solidFill>
                <a:latin typeface="Garamond" charset="0"/>
              </a:rPr>
              <a:t>Retail price of fresh oranges over time</a:t>
            </a:r>
          </a:p>
        </p:txBody>
      </p:sp>
      <p:pic>
        <p:nvPicPr>
          <p:cNvPr id="70660" name="Picture 14" descr="figure-01-1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724400" y="1033463"/>
            <a:ext cx="4114800" cy="3538537"/>
          </a:xfrm>
          <a:noFill/>
          <a:ln>
            <a:solidFill>
              <a:schemeClr val="tx1"/>
            </a:solidFill>
            <a:miter lim="800000"/>
            <a:headEnd/>
            <a:tailEnd/>
          </a:ln>
        </p:spPr>
      </p:pic>
      <p:sp>
        <p:nvSpPr>
          <p:cNvPr id="1463311" name="Text Box 15"/>
          <p:cNvSpPr txBox="1">
            <a:spLocks noChangeArrowheads="1"/>
          </p:cNvSpPr>
          <p:nvPr/>
        </p:nvSpPr>
        <p:spPr bwMode="auto">
          <a:xfrm>
            <a:off x="457200" y="4540250"/>
            <a:ext cx="8305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40000"/>
              </a:lnSpc>
            </a:pPr>
            <a:r>
              <a:rPr lang="en-US"/>
              <a:t>This time plot shows a regular pattern of yearly variations. These are seasonal variations in fresh orange pricing most likely due to similar seasonal variations in the production of fresh oranges.</a:t>
            </a:r>
          </a:p>
          <a:p>
            <a:pPr eaLnBrk="1" hangingPunct="1">
              <a:lnSpc>
                <a:spcPct val="140000"/>
              </a:lnSpc>
            </a:pPr>
            <a:r>
              <a:rPr lang="en-US"/>
              <a:t>There is also an overall upward trend in pricing over time. It could simply be reflecting inflation trends or a more fundamental change in this industry.</a:t>
            </a:r>
          </a:p>
        </p:txBody>
      </p:sp>
      <p:sp>
        <p:nvSpPr>
          <p:cNvPr id="70662" name="Rectangle 16"/>
          <p:cNvSpPr>
            <a:spLocks noChangeArrowheads="1"/>
          </p:cNvSpPr>
          <p:nvPr/>
        </p:nvSpPr>
        <p:spPr bwMode="auto">
          <a:xfrm>
            <a:off x="457200" y="2374900"/>
            <a:ext cx="37338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spcAft>
                <a:spcPct val="20000"/>
              </a:spcAft>
              <a:buClr>
                <a:srgbClr val="333399"/>
              </a:buClr>
              <a:buSzPct val="65000"/>
              <a:buFont typeface="Wingdings" charset="0"/>
              <a:buNone/>
            </a:pPr>
            <a:r>
              <a:rPr lang="en-US"/>
              <a:t>Time is on the horizontal, x axis.</a:t>
            </a:r>
          </a:p>
          <a:p>
            <a:pPr>
              <a:lnSpc>
                <a:spcPct val="130000"/>
              </a:lnSpc>
              <a:spcBef>
                <a:spcPct val="20000"/>
              </a:spcBef>
              <a:spcAft>
                <a:spcPct val="20000"/>
              </a:spcAft>
              <a:buClr>
                <a:srgbClr val="333399"/>
              </a:buClr>
              <a:buSzPct val="65000"/>
              <a:buFont typeface="Wingdings" charset="0"/>
              <a:buNone/>
            </a:pPr>
            <a:endParaRPr lang="en-US" sz="1000"/>
          </a:p>
          <a:p>
            <a:pPr>
              <a:lnSpc>
                <a:spcPct val="130000"/>
              </a:lnSpc>
              <a:spcBef>
                <a:spcPct val="20000"/>
              </a:spcBef>
              <a:buClr>
                <a:srgbClr val="333399"/>
              </a:buClr>
              <a:buSzPct val="65000"/>
              <a:buFont typeface="Wingdings" charset="0"/>
              <a:buNone/>
            </a:pPr>
            <a:r>
              <a:rPr lang="en-US"/>
              <a:t>The variable of interest</a:t>
            </a:r>
            <a:r>
              <a:rPr lang="en-US">
                <a:cs typeface="Arial" charset="0"/>
              </a:rPr>
              <a:t>—</a:t>
            </a:r>
            <a:r>
              <a:rPr lang="en-US"/>
              <a:t>here </a:t>
            </a:r>
            <a:r>
              <a:rPr lang="ja-JP" altLang="en-US"/>
              <a:t>“</a:t>
            </a:r>
            <a:r>
              <a:rPr lang="en-US" altLang="ja-JP"/>
              <a:t>retail price of fresh oranges</a:t>
            </a:r>
            <a:r>
              <a:rPr lang="ja-JP" altLang="en-US"/>
              <a:t>”</a:t>
            </a:r>
            <a:r>
              <a:rPr lang="en-US" altLang="ja-JP">
                <a:cs typeface="Arial" charset="0"/>
              </a:rPr>
              <a:t>—</a:t>
            </a:r>
            <a:r>
              <a:rPr lang="en-US" altLang="ja-JP"/>
              <a:t> goes on the vertical, y axis. </a:t>
            </a:r>
            <a:endParaRPr lang="en-US"/>
          </a:p>
        </p:txBody>
      </p:sp>
      <p:pic>
        <p:nvPicPr>
          <p:cNvPr id="70663" name="Picture 17"/>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895600" y="1490663"/>
            <a:ext cx="1524000" cy="947737"/>
          </a:xfr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33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33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31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lnSpc>
                <a:spcPct val="110000"/>
              </a:lnSpc>
            </a:pPr>
            <a:r>
              <a:rPr lang="en-US">
                <a:solidFill>
                  <a:srgbClr val="CC3300"/>
                </a:solidFill>
                <a:latin typeface="Garamond" charset="0"/>
                <a:ea typeface="ＭＳ Ｐゴシック" charset="0"/>
              </a:rPr>
              <a:t>Line graphs: time plots</a:t>
            </a:r>
          </a:p>
        </p:txBody>
      </p:sp>
      <p:sp>
        <p:nvSpPr>
          <p:cNvPr id="71683" name="Rectangle 10"/>
          <p:cNvSpPr>
            <a:spLocks noChangeArrowheads="1"/>
          </p:cNvSpPr>
          <p:nvPr/>
        </p:nvSpPr>
        <p:spPr bwMode="auto">
          <a:xfrm>
            <a:off x="457200" y="1000125"/>
            <a:ext cx="4114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a:solidFill>
                  <a:srgbClr val="333399"/>
                </a:solidFill>
                <a:latin typeface="Garamond" charset="0"/>
              </a:rPr>
              <a:t>T-bill interest rates</a:t>
            </a:r>
          </a:p>
        </p:txBody>
      </p:sp>
      <p:sp>
        <p:nvSpPr>
          <p:cNvPr id="1465355" name="Text Box 11"/>
          <p:cNvSpPr txBox="1">
            <a:spLocks noChangeArrowheads="1"/>
          </p:cNvSpPr>
          <p:nvPr/>
        </p:nvSpPr>
        <p:spPr bwMode="auto">
          <a:xfrm>
            <a:off x="457200" y="4102100"/>
            <a:ext cx="8305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40000"/>
              </a:lnSpc>
            </a:pPr>
            <a:r>
              <a:rPr lang="en-US"/>
              <a:t>This time plot shows that there is much more to this data than shown in the histogram.</a:t>
            </a:r>
            <a:endParaRPr lang="en-US" sz="1400"/>
          </a:p>
        </p:txBody>
      </p:sp>
      <p:sp>
        <p:nvSpPr>
          <p:cNvPr id="71685" name="Rectangle 12"/>
          <p:cNvSpPr>
            <a:spLocks noChangeArrowheads="1"/>
          </p:cNvSpPr>
          <p:nvPr/>
        </p:nvSpPr>
        <p:spPr bwMode="auto">
          <a:xfrm>
            <a:off x="457200" y="1630363"/>
            <a:ext cx="37338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spcAft>
                <a:spcPct val="20000"/>
              </a:spcAft>
              <a:buClr>
                <a:srgbClr val="333399"/>
              </a:buClr>
              <a:buSzPct val="65000"/>
              <a:buFont typeface="Wingdings" charset="0"/>
              <a:buNone/>
            </a:pPr>
            <a:r>
              <a:rPr lang="en-US"/>
              <a:t>Time is on the horizontal, x axis.</a:t>
            </a:r>
          </a:p>
          <a:p>
            <a:pPr>
              <a:lnSpc>
                <a:spcPct val="130000"/>
              </a:lnSpc>
              <a:spcBef>
                <a:spcPct val="20000"/>
              </a:spcBef>
              <a:spcAft>
                <a:spcPct val="20000"/>
              </a:spcAft>
              <a:buClr>
                <a:srgbClr val="333399"/>
              </a:buClr>
              <a:buSzPct val="65000"/>
              <a:buFont typeface="Wingdings" charset="0"/>
              <a:buNone/>
            </a:pPr>
            <a:endParaRPr lang="en-US" sz="1000"/>
          </a:p>
          <a:p>
            <a:pPr>
              <a:lnSpc>
                <a:spcPct val="130000"/>
              </a:lnSpc>
              <a:spcBef>
                <a:spcPct val="20000"/>
              </a:spcBef>
              <a:buClr>
                <a:srgbClr val="333399"/>
              </a:buClr>
              <a:buSzPct val="65000"/>
              <a:buFont typeface="Wingdings" charset="0"/>
              <a:buNone/>
            </a:pPr>
            <a:r>
              <a:rPr lang="en-US"/>
              <a:t>The variable of interest</a:t>
            </a:r>
            <a:r>
              <a:rPr lang="en-US">
                <a:cs typeface="Arial" charset="0"/>
              </a:rPr>
              <a:t>—</a:t>
            </a:r>
            <a:r>
              <a:rPr lang="en-US"/>
              <a:t>here </a:t>
            </a:r>
            <a:br>
              <a:rPr lang="en-US"/>
            </a:br>
            <a:r>
              <a:rPr lang="ja-JP" altLang="en-US"/>
              <a:t>“</a:t>
            </a:r>
            <a:r>
              <a:rPr lang="en-US" altLang="ja-JP"/>
              <a:t>T-bill interest rate</a:t>
            </a:r>
            <a:r>
              <a:rPr lang="ja-JP" altLang="en-US"/>
              <a:t>”</a:t>
            </a:r>
            <a:r>
              <a:rPr lang="en-US" altLang="ja-JP">
                <a:cs typeface="Arial" charset="0"/>
              </a:rPr>
              <a:t>—</a:t>
            </a:r>
            <a:r>
              <a:rPr lang="en-US" altLang="ja-JP"/>
              <a:t> goes on</a:t>
            </a:r>
            <a:br>
              <a:rPr lang="en-US" altLang="ja-JP"/>
            </a:br>
            <a:r>
              <a:rPr lang="en-US" altLang="ja-JP"/>
              <a:t>the vertical, y axis. </a:t>
            </a:r>
            <a:endParaRPr lang="en-US"/>
          </a:p>
        </p:txBody>
      </p:sp>
      <p:pic>
        <p:nvPicPr>
          <p:cNvPr id="7168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19200"/>
            <a:ext cx="38115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581525"/>
            <a:ext cx="34829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5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355"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270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81000" y="1308100"/>
            <a:ext cx="4343400" cy="2209800"/>
          </a:xfrm>
        </p:spPr>
      </p:pic>
      <p:pic>
        <p:nvPicPr>
          <p:cNvPr id="1255427" name="Picture 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937250" y="381000"/>
            <a:ext cx="2916238" cy="3124200"/>
          </a:xfrm>
        </p:spPr>
      </p:pic>
      <p:pic>
        <p:nvPicPr>
          <p:cNvPr id="1255428" name="Picture 4"/>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93700" y="3441700"/>
            <a:ext cx="2400300" cy="3429000"/>
          </a:xfrm>
        </p:spPr>
      </p:pic>
      <p:sp>
        <p:nvSpPr>
          <p:cNvPr id="1255430" name="Rectangle 6"/>
          <p:cNvSpPr>
            <a:spLocks noChangeArrowheads="1"/>
          </p:cNvSpPr>
          <p:nvPr/>
        </p:nvSpPr>
        <p:spPr bwMode="auto">
          <a:xfrm>
            <a:off x="5867400" y="304800"/>
            <a:ext cx="3048000" cy="3276600"/>
          </a:xfrm>
          <a:prstGeom prst="rect">
            <a:avLst/>
          </a:prstGeom>
          <a:noFill/>
          <a:ln w="3810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5431" name="Rectangle 7"/>
          <p:cNvSpPr>
            <a:spLocks noChangeArrowheads="1"/>
          </p:cNvSpPr>
          <p:nvPr/>
        </p:nvSpPr>
        <p:spPr bwMode="auto">
          <a:xfrm>
            <a:off x="6019800" y="3962400"/>
            <a:ext cx="2743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333399"/>
              </a:buClr>
              <a:buSzPct val="65000"/>
              <a:buFont typeface="Wingdings" charset="0"/>
              <a:buNone/>
            </a:pPr>
            <a:r>
              <a:rPr lang="en-US"/>
              <a:t>A picture is worth a thousand words,</a:t>
            </a:r>
          </a:p>
          <a:p>
            <a:pPr algn="ctr">
              <a:spcBef>
                <a:spcPct val="20000"/>
              </a:spcBef>
              <a:buClr>
                <a:srgbClr val="333399"/>
              </a:buClr>
              <a:buSzPct val="65000"/>
              <a:buFont typeface="Wingdings" charset="0"/>
              <a:buNone/>
            </a:pPr>
            <a:endParaRPr lang="en-US"/>
          </a:p>
          <a:p>
            <a:pPr algn="ctr">
              <a:spcBef>
                <a:spcPct val="20000"/>
              </a:spcBef>
              <a:buClr>
                <a:srgbClr val="333399"/>
              </a:buClr>
              <a:buSzPct val="65000"/>
              <a:buFont typeface="Wingdings" charset="0"/>
              <a:buNone/>
            </a:pPr>
            <a:r>
              <a:rPr lang="en-US"/>
              <a:t>BUT</a:t>
            </a:r>
            <a:br>
              <a:rPr lang="en-US"/>
            </a:br>
            <a:r>
              <a:rPr lang="en-US"/>
              <a:t/>
            </a:r>
            <a:br>
              <a:rPr lang="en-US"/>
            </a:br>
            <a:r>
              <a:rPr lang="en-US"/>
              <a:t>There is nothing like hard numbers.</a:t>
            </a:r>
            <a:br>
              <a:rPr lang="en-US"/>
            </a:br>
            <a:r>
              <a:rPr lang="en-US" b="1">
                <a:sym typeface="Wingdings" charset="0"/>
              </a:rPr>
              <a:t> Look at the scales.</a:t>
            </a:r>
            <a:endParaRPr lang="en-US" b="1"/>
          </a:p>
        </p:txBody>
      </p:sp>
      <p:sp>
        <p:nvSpPr>
          <p:cNvPr id="72711" name="Rectangle 8"/>
          <p:cNvSpPr>
            <a:spLocks noChangeArrowheads="1"/>
          </p:cNvSpPr>
          <p:nvPr/>
        </p:nvSpPr>
        <p:spPr bwMode="auto">
          <a:xfrm>
            <a:off x="381000" y="203200"/>
            <a:ext cx="55626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333399"/>
              </a:buClr>
              <a:buSzPct val="65000"/>
              <a:buFont typeface="Wingdings" charset="0"/>
              <a:buNone/>
            </a:pPr>
            <a:r>
              <a:rPr lang="en-US" sz="2800">
                <a:solidFill>
                  <a:srgbClr val="333399"/>
                </a:solidFill>
                <a:latin typeface="Garamond" charset="0"/>
              </a:rPr>
              <a:t>Scales matter</a:t>
            </a:r>
          </a:p>
          <a:p>
            <a:pPr>
              <a:spcBef>
                <a:spcPct val="20000"/>
              </a:spcBef>
              <a:buClr>
                <a:srgbClr val="333399"/>
              </a:buClr>
              <a:buSzPct val="65000"/>
              <a:buFont typeface="Wingdings" charset="0"/>
              <a:buNone/>
            </a:pPr>
            <a:r>
              <a:rPr lang="en-US" sz="2000"/>
              <a:t>How you stretch the axes and choose your scales can give a different impression.</a:t>
            </a:r>
          </a:p>
        </p:txBody>
      </p:sp>
      <p:grpSp>
        <p:nvGrpSpPr>
          <p:cNvPr id="2" name="Group 11"/>
          <p:cNvGrpSpPr>
            <a:grpSpLocks/>
          </p:cNvGrpSpPr>
          <p:nvPr/>
        </p:nvGrpSpPr>
        <p:grpSpPr bwMode="auto">
          <a:xfrm>
            <a:off x="2865438" y="3975100"/>
            <a:ext cx="2773362" cy="2895600"/>
            <a:chOff x="1920" y="2504"/>
            <a:chExt cx="1747" cy="1824"/>
          </a:xfrm>
        </p:grpSpPr>
        <p:pic>
          <p:nvPicPr>
            <p:cNvPr id="727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2504"/>
              <a:ext cx="174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Oval 9"/>
            <p:cNvSpPr>
              <a:spLocks noChangeArrowheads="1"/>
            </p:cNvSpPr>
            <p:nvPr/>
          </p:nvSpPr>
          <p:spPr bwMode="auto">
            <a:xfrm>
              <a:off x="2136" y="3808"/>
              <a:ext cx="192" cy="192"/>
            </a:xfrm>
            <a:prstGeom prst="ellipse">
              <a:avLst/>
            </a:prstGeom>
            <a:noFill/>
            <a:ln w="28575">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54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5430"/>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125542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55431">
                                            <p:txEl>
                                              <p:pRg st="0" end="0"/>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2554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0" grpId="0" animBg="1"/>
      <p:bldP spid="1255431"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a:xfrm>
            <a:off x="914400" y="1447800"/>
            <a:ext cx="7623175" cy="1752600"/>
          </a:xfrm>
        </p:spPr>
        <p:txBody>
          <a:bodyPr/>
          <a:lstStyle/>
          <a:p>
            <a:pPr eaLnBrk="1" hangingPunct="1">
              <a:lnSpc>
                <a:spcPct val="110000"/>
              </a:lnSpc>
              <a:spcBef>
                <a:spcPct val="30000"/>
              </a:spcBef>
              <a:spcAft>
                <a:spcPct val="25000"/>
              </a:spcAft>
            </a:pPr>
            <a:r>
              <a:rPr lang="en-US" sz="5400">
                <a:latin typeface="Garamond" charset="0"/>
                <a:ea typeface="ＭＳ Ｐゴシック" charset="0"/>
              </a:rPr>
              <a:t>Examining Distributions</a:t>
            </a:r>
            <a:br>
              <a:rPr lang="en-US" sz="5400">
                <a:latin typeface="Garamond" charset="0"/>
                <a:ea typeface="ＭＳ Ｐゴシック" charset="0"/>
              </a:rPr>
            </a:br>
            <a:r>
              <a:rPr lang="en-US" sz="3600">
                <a:latin typeface="Garamond" charset="0"/>
                <a:ea typeface="ＭＳ Ｐゴシック" charset="0"/>
              </a:rPr>
              <a:t>Describing Distributions with Numbers</a:t>
            </a:r>
          </a:p>
        </p:txBody>
      </p:sp>
      <p:sp>
        <p:nvSpPr>
          <p:cNvPr id="74755" name="Rectangle 3"/>
          <p:cNvSpPr>
            <a:spLocks noGrp="1" noChangeArrowheads="1"/>
          </p:cNvSpPr>
          <p:nvPr>
            <p:ph type="subTitle" idx="1"/>
          </p:nvPr>
        </p:nvSpPr>
        <p:spPr/>
        <p:txBody>
          <a:bodyPr/>
          <a:lstStyle/>
          <a:p>
            <a:pPr eaLnBrk="1" hangingPunct="1"/>
            <a:r>
              <a:rPr lang="en-US">
                <a:latin typeface="Arial" charset="0"/>
                <a:ea typeface="ＭＳ Ｐゴシック" charset="0"/>
              </a:rPr>
              <a:t>PSBE Chapter 1.2</a:t>
            </a:r>
          </a:p>
        </p:txBody>
      </p:sp>
      <p:sp>
        <p:nvSpPr>
          <p:cNvPr id="74756" name="Text Box 4"/>
          <p:cNvSpPr txBox="1">
            <a:spLocks noChangeArrowheads="1"/>
          </p:cNvSpPr>
          <p:nvPr/>
        </p:nvSpPr>
        <p:spPr bwMode="auto">
          <a:xfrm>
            <a:off x="5867400" y="6223000"/>
            <a:ext cx="3471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solidFill>
                  <a:schemeClr val="bg2"/>
                </a:solidFill>
              </a:rPr>
              <a:t>© 2011 W.H. Freeman and Company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762000" y="3581400"/>
            <a:ext cx="7772400" cy="6096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3795"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Important terms</a:t>
            </a:r>
          </a:p>
        </p:txBody>
      </p:sp>
      <p:sp>
        <p:nvSpPr>
          <p:cNvPr id="1291270" name="Rectangle 6"/>
          <p:cNvSpPr>
            <a:spLocks noGrp="1" noChangeArrowheads="1"/>
          </p:cNvSpPr>
          <p:nvPr>
            <p:ph type="body" idx="4294967295"/>
          </p:nvPr>
        </p:nvSpPr>
        <p:spPr>
          <a:xfrm>
            <a:off x="457200" y="1295400"/>
            <a:ext cx="8382000" cy="5334000"/>
          </a:xfrm>
          <a:solidFill>
            <a:schemeClr val="accent3"/>
          </a:solidFill>
        </p:spPr>
        <p:txBody>
          <a:bodyPr/>
          <a:lstStyle/>
          <a:p>
            <a:pPr marL="457200" indent="-457200" eaLnBrk="1" hangingPunct="1">
              <a:lnSpc>
                <a:spcPct val="140000"/>
              </a:lnSpc>
              <a:buFont typeface="Wingdings" pitchFamily="2" charset="2"/>
              <a:buChar char="q"/>
              <a:defRPr/>
            </a:pPr>
            <a:r>
              <a:rPr lang="en-US" sz="2400" dirty="0">
                <a:cs typeface="+mn-cs"/>
              </a:rPr>
              <a:t>Cases: The objects described by a set of data. </a:t>
            </a:r>
          </a:p>
          <a:p>
            <a:pPr marL="784225" lvl="1" indent="-457200" eaLnBrk="1" hangingPunct="1">
              <a:lnSpc>
                <a:spcPct val="140000"/>
              </a:lnSpc>
              <a:buFont typeface="Wingdings" pitchFamily="2" charset="2"/>
              <a:buChar char="q"/>
              <a:defRPr/>
            </a:pPr>
            <a:r>
              <a:rPr lang="en-US" sz="2000" dirty="0"/>
              <a:t>Ex: customers, cities, patients, cars</a:t>
            </a:r>
          </a:p>
          <a:p>
            <a:pPr marL="784225" lvl="1" indent="-457200" eaLnBrk="1" hangingPunct="1">
              <a:lnSpc>
                <a:spcPct val="140000"/>
              </a:lnSpc>
              <a:buFont typeface="Wingdings" pitchFamily="2" charset="2"/>
              <a:buChar char="q"/>
              <a:defRPr/>
            </a:pPr>
            <a:endParaRPr lang="en-US" sz="1400" dirty="0"/>
          </a:p>
          <a:p>
            <a:pPr marL="457200" indent="-457200" eaLnBrk="1" hangingPunct="1">
              <a:lnSpc>
                <a:spcPct val="140000"/>
              </a:lnSpc>
              <a:buFont typeface="Wingdings" pitchFamily="2" charset="2"/>
              <a:buChar char="q"/>
              <a:defRPr/>
            </a:pPr>
            <a:r>
              <a:rPr lang="en-US" sz="2400" dirty="0">
                <a:cs typeface="+mn-cs"/>
              </a:rPr>
              <a:t>Variable: A characteristic of a case.</a:t>
            </a:r>
          </a:p>
          <a:p>
            <a:pPr marL="749300" lvl="1" indent="-342900" eaLnBrk="1" hangingPunct="1">
              <a:lnSpc>
                <a:spcPct val="140000"/>
              </a:lnSpc>
              <a:buFont typeface="Wingdings" pitchFamily="2" charset="2"/>
              <a:buChar char="q"/>
              <a:defRPr/>
            </a:pPr>
            <a:r>
              <a:rPr lang="en-US" sz="2000" dirty="0"/>
              <a:t>Ex: profit, duration of a service call, number of customers, gender</a:t>
            </a:r>
          </a:p>
          <a:p>
            <a:pPr marL="749300" lvl="1" indent="-342900" eaLnBrk="1" hangingPunct="1">
              <a:lnSpc>
                <a:spcPct val="140000"/>
              </a:lnSpc>
              <a:buFont typeface="Wingdings" pitchFamily="2" charset="2"/>
              <a:buChar char="q"/>
              <a:defRPr/>
            </a:pPr>
            <a:r>
              <a:rPr lang="en-US" sz="2000" dirty="0"/>
              <a:t>Different cases can have different values for the variables.</a:t>
            </a:r>
          </a:p>
          <a:p>
            <a:pPr marL="749300" lvl="1" indent="-342900" eaLnBrk="1" hangingPunct="1">
              <a:lnSpc>
                <a:spcPct val="140000"/>
              </a:lnSpc>
              <a:buFont typeface="Wingdings" pitchFamily="2" charset="2"/>
              <a:buChar char="q"/>
              <a:defRPr/>
            </a:pPr>
            <a:endParaRPr lang="en-US" sz="1800" dirty="0"/>
          </a:p>
          <a:p>
            <a:pPr marL="457200" indent="-457200" eaLnBrk="1" hangingPunct="1">
              <a:lnSpc>
                <a:spcPct val="140000"/>
              </a:lnSpc>
              <a:buFont typeface="Wingdings" pitchFamily="2" charset="2"/>
              <a:buChar char="q"/>
              <a:defRPr/>
            </a:pPr>
            <a:r>
              <a:rPr lang="en-US" sz="2400" dirty="0">
                <a:cs typeface="+mn-cs"/>
              </a:rPr>
              <a:t>Distribution of a variable: the values the variable takes and how often it takes them.</a:t>
            </a:r>
          </a:p>
          <a:p>
            <a:pPr marL="457200" indent="-457200" eaLnBrk="1" hangingPunct="1">
              <a:lnSpc>
                <a:spcPct val="140000"/>
              </a:lnSpc>
              <a:buFont typeface="Wingdings" pitchFamily="2" charset="2"/>
              <a:buChar char="q"/>
              <a:defRPr/>
            </a:pPr>
            <a:endParaRPr lang="en-US" dirty="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atin typeface="Garamond" charset="0"/>
                <a:ea typeface="ＭＳ Ｐゴシック" charset="0"/>
              </a:rPr>
              <a:t>Objectives (PSBE Chapter 1.2)</a:t>
            </a:r>
          </a:p>
        </p:txBody>
      </p:sp>
      <p:sp>
        <p:nvSpPr>
          <p:cNvPr id="75779" name="Rectangle 3"/>
          <p:cNvSpPr>
            <a:spLocks noGrp="1" noChangeArrowheads="1"/>
          </p:cNvSpPr>
          <p:nvPr>
            <p:ph type="body" idx="1"/>
          </p:nvPr>
        </p:nvSpPr>
        <p:spPr>
          <a:xfrm>
            <a:off x="457200" y="1447800"/>
            <a:ext cx="8229600" cy="5181600"/>
          </a:xfrm>
        </p:spPr>
        <p:txBody>
          <a:bodyPr/>
          <a:lstStyle/>
          <a:p>
            <a:pPr marL="457200" indent="-457200" eaLnBrk="1" hangingPunct="1">
              <a:buFont typeface="Wingdings" charset="0"/>
              <a:buNone/>
            </a:pPr>
            <a:r>
              <a:rPr lang="en-US" sz="2400">
                <a:solidFill>
                  <a:srgbClr val="333399"/>
                </a:solidFill>
                <a:latin typeface="Garamond" charset="0"/>
                <a:ea typeface="ＭＳ Ｐゴシック" charset="0"/>
              </a:rPr>
              <a:t>Describing distributions with numbers</a:t>
            </a:r>
          </a:p>
          <a:p>
            <a:pPr marL="457200" indent="-457200" eaLnBrk="1" hangingPunct="1">
              <a:buFont typeface="Wingdings" charset="0"/>
              <a:buNone/>
            </a:pPr>
            <a:endParaRPr lang="en-US" b="1">
              <a:solidFill>
                <a:srgbClr val="333399"/>
              </a:solidFill>
              <a:latin typeface="Arial" charset="0"/>
              <a:ea typeface="ＭＳ Ｐゴシック" charset="0"/>
            </a:endParaRPr>
          </a:p>
          <a:p>
            <a:pPr marL="457200" indent="-457200" eaLnBrk="1" hangingPunct="1">
              <a:lnSpc>
                <a:spcPct val="110000"/>
              </a:lnSpc>
              <a:spcAft>
                <a:spcPct val="40000"/>
              </a:spcAft>
              <a:buClr>
                <a:srgbClr val="CC0000"/>
              </a:buClr>
              <a:buSzPct val="120000"/>
              <a:buFont typeface="Wingdings" charset="0"/>
              <a:buChar char="§"/>
            </a:pPr>
            <a:r>
              <a:rPr lang="en-US">
                <a:latin typeface="Arial" charset="0"/>
                <a:ea typeface="ＭＳ Ｐゴシック" charset="0"/>
              </a:rPr>
              <a:t>Measures of center: </a:t>
            </a:r>
            <a:r>
              <a:rPr lang="en-US" b="1">
                <a:latin typeface="Arial" charset="0"/>
                <a:ea typeface="ＭＳ Ｐゴシック" charset="0"/>
              </a:rPr>
              <a:t>mean, median</a:t>
            </a:r>
          </a:p>
          <a:p>
            <a:pPr marL="457200" indent="-457200" eaLnBrk="1" hangingPunct="1">
              <a:lnSpc>
                <a:spcPct val="110000"/>
              </a:lnSpc>
              <a:spcAft>
                <a:spcPct val="40000"/>
              </a:spcAft>
              <a:buClr>
                <a:srgbClr val="CC0000"/>
              </a:buClr>
              <a:buSzPct val="120000"/>
              <a:buFont typeface="Wingdings" charset="0"/>
              <a:buChar char="§"/>
            </a:pPr>
            <a:r>
              <a:rPr lang="en-US">
                <a:latin typeface="Arial" charset="0"/>
                <a:ea typeface="ＭＳ Ｐゴシック" charset="0"/>
              </a:rPr>
              <a:t>Comparing mean and median</a:t>
            </a:r>
          </a:p>
          <a:p>
            <a:pPr marL="457200" indent="-457200" eaLnBrk="1" hangingPunct="1">
              <a:lnSpc>
                <a:spcPct val="110000"/>
              </a:lnSpc>
              <a:spcAft>
                <a:spcPct val="40000"/>
              </a:spcAft>
              <a:buClr>
                <a:srgbClr val="CC0000"/>
              </a:buClr>
              <a:buSzPct val="120000"/>
              <a:buFont typeface="Wingdings" charset="0"/>
              <a:buChar char="§"/>
            </a:pPr>
            <a:r>
              <a:rPr lang="en-US">
                <a:latin typeface="Arial" charset="0"/>
                <a:ea typeface="ＭＳ Ｐゴシック" charset="0"/>
              </a:rPr>
              <a:t>Measures of spread: </a:t>
            </a:r>
            <a:r>
              <a:rPr lang="en-US" b="1">
                <a:latin typeface="Arial" charset="0"/>
                <a:ea typeface="ＭＳ Ｐゴシック" charset="0"/>
              </a:rPr>
              <a:t>quartiles, standard deviation</a:t>
            </a:r>
          </a:p>
          <a:p>
            <a:pPr marL="457200" indent="-457200" eaLnBrk="1" hangingPunct="1">
              <a:lnSpc>
                <a:spcPct val="110000"/>
              </a:lnSpc>
              <a:spcAft>
                <a:spcPct val="40000"/>
              </a:spcAft>
              <a:buClr>
                <a:srgbClr val="CC0000"/>
              </a:buClr>
              <a:buSzPct val="120000"/>
              <a:buFont typeface="Wingdings" charset="0"/>
              <a:buChar char="§"/>
            </a:pPr>
            <a:r>
              <a:rPr lang="en-US">
                <a:latin typeface="Arial" charset="0"/>
                <a:ea typeface="ＭＳ Ｐゴシック" charset="0"/>
              </a:rPr>
              <a:t>Five-number summary and </a:t>
            </a:r>
            <a:r>
              <a:rPr lang="en-US" b="1">
                <a:latin typeface="Arial" charset="0"/>
                <a:ea typeface="ＭＳ Ｐゴシック" charset="0"/>
              </a:rPr>
              <a:t>boxplots</a:t>
            </a:r>
          </a:p>
          <a:p>
            <a:pPr marL="457200" indent="-457200" eaLnBrk="1" hangingPunct="1">
              <a:lnSpc>
                <a:spcPct val="110000"/>
              </a:lnSpc>
              <a:spcAft>
                <a:spcPct val="40000"/>
              </a:spcAft>
              <a:buClr>
                <a:srgbClr val="CC0000"/>
              </a:buClr>
              <a:buSzPct val="120000"/>
              <a:buFont typeface="Wingdings" charset="0"/>
              <a:buChar char="§"/>
            </a:pPr>
            <a:r>
              <a:rPr lang="en-US">
                <a:latin typeface="Arial" charset="0"/>
                <a:ea typeface="ＭＳ Ｐゴシック" charset="0"/>
              </a:rPr>
              <a:t>Choosing measures of center and spread</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1.2 </a:t>
            </a:r>
            <a:r>
              <a:rPr lang="en-US" b="1" dirty="0" smtClean="0"/>
              <a:t>Time to Start a Business</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sz="2400" dirty="0" smtClean="0"/>
              <a:t>An </a:t>
            </a:r>
            <a:r>
              <a:rPr lang="en-US" sz="2400" dirty="0"/>
              <a:t>entrepreneur faces many bureaucratic and legal hurdles when starting a new business. The World Bank collects information about starting businesses throughout the world. It has determined the time, in days, to complete all of the procedures required to start </a:t>
            </a:r>
            <a:r>
              <a:rPr lang="en-US" sz="2400" dirty="0" smtClean="0"/>
              <a:t>a </a:t>
            </a:r>
            <a:r>
              <a:rPr lang="en-US" sz="2400" dirty="0" smtClean="0">
                <a:solidFill>
                  <a:prstClr val="black"/>
                </a:solidFill>
                <a:latin typeface="Verdana"/>
              </a:rPr>
              <a:t>business.</a:t>
            </a:r>
            <a:r>
              <a:rPr lang="en-US" sz="2400" dirty="0"/>
              <a:t> Data for 195 countries are included in the data set. For this section we will examine data for a sample of 24 of these countries. Here are the data:</a:t>
            </a:r>
          </a:p>
        </p:txBody>
      </p:sp>
      <p:pic>
        <p:nvPicPr>
          <p:cNvPr id="4" name="Picture 3"/>
          <p:cNvPicPr>
            <a:picLocks noChangeAspect="1"/>
          </p:cNvPicPr>
          <p:nvPr/>
        </p:nvPicPr>
        <p:blipFill>
          <a:blip r:embed="rId2"/>
          <a:stretch>
            <a:fillRect/>
          </a:stretch>
        </p:blipFill>
        <p:spPr>
          <a:xfrm>
            <a:off x="1066800" y="4724400"/>
            <a:ext cx="6712085" cy="914400"/>
          </a:xfrm>
          <a:prstGeom prst="rect">
            <a:avLst/>
          </a:prstGeom>
        </p:spPr>
      </p:pic>
    </p:spTree>
    <p:extLst>
      <p:ext uri="{BB962C8B-B14F-4D97-AF65-F5344CB8AC3E}">
        <p14:creationId xmlns:p14="http://schemas.microsoft.com/office/powerpoint/2010/main" val="4113535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533400" y="4038600"/>
            <a:ext cx="4648200" cy="9144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8" name="Text Box 3"/>
          <p:cNvSpPr txBox="1">
            <a:spLocks noChangeArrowheads="1"/>
          </p:cNvSpPr>
          <p:nvPr/>
        </p:nvSpPr>
        <p:spPr bwMode="auto">
          <a:xfrm>
            <a:off x="517525" y="12588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endParaRPr lang="en-US" sz="2400"/>
          </a:p>
        </p:txBody>
      </p:sp>
      <p:sp>
        <p:nvSpPr>
          <p:cNvPr id="6149" name="Text Box 4"/>
          <p:cNvSpPr txBox="1">
            <a:spLocks noChangeArrowheads="1"/>
          </p:cNvSpPr>
          <p:nvPr/>
        </p:nvSpPr>
        <p:spPr bwMode="auto">
          <a:xfrm>
            <a:off x="533400" y="1219200"/>
            <a:ext cx="4800600" cy="383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solidFill>
                  <a:srgbClr val="333399"/>
                </a:solidFill>
                <a:latin typeface="Garamond" charset="0"/>
              </a:rPr>
              <a:t>The mean or arithmetic average</a:t>
            </a:r>
          </a:p>
          <a:p>
            <a:pPr>
              <a:lnSpc>
                <a:spcPct val="140000"/>
              </a:lnSpc>
            </a:pPr>
            <a:endParaRPr lang="en-US" sz="2000" dirty="0" smtClean="0"/>
          </a:p>
          <a:p>
            <a:pPr>
              <a:lnSpc>
                <a:spcPct val="140000"/>
              </a:lnSpc>
            </a:pPr>
            <a:r>
              <a:rPr lang="en-US" sz="2000" dirty="0" smtClean="0"/>
              <a:t>To </a:t>
            </a:r>
            <a:r>
              <a:rPr lang="en-US" sz="2000" dirty="0"/>
              <a:t>calculate the </a:t>
            </a:r>
            <a:r>
              <a:rPr lang="en-US" sz="2000" i="1" dirty="0"/>
              <a:t>average,</a:t>
            </a:r>
            <a:r>
              <a:rPr lang="en-US" sz="2000" dirty="0"/>
              <a:t> or </a:t>
            </a:r>
            <a:r>
              <a:rPr lang="en-US" sz="2000" b="1" dirty="0"/>
              <a:t>mean,</a:t>
            </a:r>
            <a:r>
              <a:rPr lang="en-US" sz="2000" i="1" dirty="0"/>
              <a:t> </a:t>
            </a:r>
            <a:r>
              <a:rPr lang="en-US" sz="2000" dirty="0"/>
              <a:t>add all values, then divide by the number of individuals. It is the </a:t>
            </a:r>
            <a:r>
              <a:rPr lang="ja-JP" altLang="en-US" sz="2000" dirty="0"/>
              <a:t>“</a:t>
            </a:r>
            <a:r>
              <a:rPr lang="en-US" altLang="ja-JP" sz="2000" dirty="0"/>
              <a:t>center of mass.</a:t>
            </a:r>
            <a:r>
              <a:rPr lang="ja-JP" altLang="en-US" sz="2000" dirty="0"/>
              <a:t>”</a:t>
            </a:r>
            <a:endParaRPr lang="en-US" altLang="ja-JP" sz="2000" dirty="0"/>
          </a:p>
          <a:p>
            <a:endParaRPr lang="en-US" sz="2000" dirty="0"/>
          </a:p>
          <a:p>
            <a:endParaRPr lang="en-US" sz="2000" dirty="0"/>
          </a:p>
          <a:p>
            <a:endParaRPr lang="en-US" sz="2000" dirty="0"/>
          </a:p>
          <a:p>
            <a:pPr>
              <a:lnSpc>
                <a:spcPct val="120000"/>
              </a:lnSpc>
            </a:pPr>
            <a:r>
              <a:rPr lang="en-US" sz="2000" dirty="0"/>
              <a:t>Sum of start times is 897</a:t>
            </a:r>
          </a:p>
          <a:p>
            <a:pPr>
              <a:lnSpc>
                <a:spcPct val="120000"/>
              </a:lnSpc>
            </a:pPr>
            <a:r>
              <a:rPr lang="en-US" sz="2000" dirty="0"/>
              <a:t>divided by 24 businesses = 37.375 days </a:t>
            </a:r>
          </a:p>
        </p:txBody>
      </p:sp>
      <p:graphicFrame>
        <p:nvGraphicFramePr>
          <p:cNvPr id="6146" name="Object 5"/>
          <p:cNvGraphicFramePr>
            <a:graphicFrameLocks noChangeAspect="1"/>
          </p:cNvGraphicFramePr>
          <p:nvPr>
            <p:extLst>
              <p:ext uri="{D42A27DB-BD31-4B8C-83A1-F6EECF244321}">
                <p14:modId xmlns:p14="http://schemas.microsoft.com/office/powerpoint/2010/main" val="2788677047"/>
              </p:ext>
            </p:extLst>
          </p:nvPr>
        </p:nvGraphicFramePr>
        <p:xfrm>
          <a:off x="5943600" y="2438400"/>
          <a:ext cx="1873250" cy="3875088"/>
        </p:xfrm>
        <a:graphic>
          <a:graphicData uri="http://schemas.openxmlformats.org/presentationml/2006/ole">
            <mc:AlternateContent xmlns:mc="http://schemas.openxmlformats.org/markup-compatibility/2006">
              <mc:Choice xmlns:v="urn:schemas-microsoft-com:vml" Requires="v">
                <p:oleObj spid="_x0000_s6163" name="Worksheet" r:id="rId4" imgW="962025" imgH="1990725" progId="Excel.Sheet.8">
                  <p:embed/>
                </p:oleObj>
              </mc:Choice>
              <mc:Fallback>
                <p:oleObj name="Worksheet" r:id="rId4" imgW="962025" imgH="1990725" progId="Excel.Sheet.8">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438400"/>
                        <a:ext cx="1873250" cy="3875088"/>
                      </a:xfrm>
                      <a:prstGeom prst="rect">
                        <a:avLst/>
                      </a:prstGeom>
                      <a:solidFill>
                        <a:srgbClr val="FFCC66"/>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6150" name="Rectangle 6"/>
          <p:cNvSpPr>
            <a:spLocks noChangeArrowheads="1"/>
          </p:cNvSpPr>
          <p:nvPr/>
        </p:nvSpPr>
        <p:spPr bwMode="auto">
          <a:xfrm>
            <a:off x="457200" y="228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4000">
                <a:solidFill>
                  <a:srgbClr val="CC0000"/>
                </a:solidFill>
                <a:latin typeface="Garamond" charset="0"/>
              </a:rPr>
              <a:t>Measure of center: the </a:t>
            </a:r>
            <a:r>
              <a:rPr lang="en-US" sz="4000" b="1">
                <a:solidFill>
                  <a:srgbClr val="CC0000"/>
                </a:solidFill>
                <a:latin typeface="Garamond" charset="0"/>
              </a:rPr>
              <a:t>mean</a:t>
            </a:r>
          </a:p>
        </p:txBody>
      </p:sp>
      <p:pic>
        <p:nvPicPr>
          <p:cNvPr id="3" name="Picture 2"/>
          <p:cNvPicPr>
            <a:picLocks noChangeAspect="1"/>
          </p:cNvPicPr>
          <p:nvPr/>
        </p:nvPicPr>
        <p:blipFill>
          <a:blip r:embed="rId6"/>
          <a:stretch>
            <a:fillRect/>
          </a:stretch>
        </p:blipFill>
        <p:spPr>
          <a:xfrm>
            <a:off x="4724400" y="1066800"/>
            <a:ext cx="2095500" cy="83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atin typeface="Garamond" charset="0"/>
                <a:ea typeface="ＭＳ Ｐゴシック" charset="0"/>
              </a:rPr>
              <a:t>Measure of center: the </a:t>
            </a:r>
            <a:r>
              <a:rPr lang="en-US" b="1">
                <a:latin typeface="Garamond" charset="0"/>
                <a:ea typeface="ＭＳ Ｐゴシック" charset="0"/>
              </a:rPr>
              <a:t>median</a:t>
            </a:r>
          </a:p>
        </p:txBody>
      </p:sp>
      <p:sp>
        <p:nvSpPr>
          <p:cNvPr id="8197" name="Rectangle 3"/>
          <p:cNvSpPr>
            <a:spLocks noGrp="1" noChangeArrowheads="1"/>
          </p:cNvSpPr>
          <p:nvPr>
            <p:ph type="body" sz="half" idx="1"/>
          </p:nvPr>
        </p:nvSpPr>
        <p:spPr>
          <a:xfrm>
            <a:off x="457200" y="914400"/>
            <a:ext cx="7696200" cy="990600"/>
          </a:xfrm>
        </p:spPr>
        <p:txBody>
          <a:bodyPr/>
          <a:lstStyle/>
          <a:p>
            <a:pPr marL="0" indent="0" eaLnBrk="1" hangingPunct="1">
              <a:lnSpc>
                <a:spcPct val="120000"/>
              </a:lnSpc>
              <a:buFont typeface="Wingdings" charset="0"/>
              <a:buNone/>
            </a:pPr>
            <a:r>
              <a:rPr lang="en-US">
                <a:latin typeface="Arial" charset="0"/>
                <a:ea typeface="ＭＳ Ｐゴシック" charset="0"/>
              </a:rPr>
              <a:t>The </a:t>
            </a:r>
            <a:r>
              <a:rPr lang="en-US" b="1">
                <a:latin typeface="Arial" charset="0"/>
                <a:ea typeface="ＭＳ Ｐゴシック" charset="0"/>
              </a:rPr>
              <a:t>median</a:t>
            </a:r>
            <a:r>
              <a:rPr lang="en-US">
                <a:latin typeface="Arial" charset="0"/>
                <a:ea typeface="ＭＳ Ｐゴシック" charset="0"/>
              </a:rPr>
              <a:t> is the midpoint of a distribution</a:t>
            </a:r>
            <a:r>
              <a:rPr lang="en-US">
                <a:latin typeface="Arial" charset="0"/>
                <a:ea typeface="ＭＳ Ｐゴシック" charset="0"/>
                <a:cs typeface="Arial" charset="0"/>
              </a:rPr>
              <a:t>—</a:t>
            </a:r>
            <a:r>
              <a:rPr lang="en-US">
                <a:latin typeface="Arial" charset="0"/>
                <a:ea typeface="ＭＳ Ｐゴシック" charset="0"/>
              </a:rPr>
              <a:t>the number such that half of the observations are smaller and half are larger. </a:t>
            </a:r>
          </a:p>
        </p:txBody>
      </p:sp>
      <p:sp>
        <p:nvSpPr>
          <p:cNvPr id="1346564" name="Text Box 4"/>
          <p:cNvSpPr txBox="1">
            <a:spLocks noChangeArrowheads="1"/>
          </p:cNvSpPr>
          <p:nvPr/>
        </p:nvSpPr>
        <p:spPr bwMode="auto">
          <a:xfrm>
            <a:off x="2646363" y="1966913"/>
            <a:ext cx="399415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1. Sort observations by size.</a:t>
            </a:r>
          </a:p>
          <a:p>
            <a:pPr algn="ctr"/>
            <a:r>
              <a:rPr lang="en-US" sz="1600" i="1"/>
              <a:t>n</a:t>
            </a:r>
            <a:r>
              <a:rPr lang="en-US" sz="1600"/>
              <a:t> = number of observations</a:t>
            </a:r>
          </a:p>
          <a:p>
            <a:pPr algn="ctr"/>
            <a:r>
              <a:rPr lang="en-US" b="1"/>
              <a:t>______________________________</a:t>
            </a:r>
            <a:endParaRPr lang="en-US"/>
          </a:p>
        </p:txBody>
      </p:sp>
      <p:grpSp>
        <p:nvGrpSpPr>
          <p:cNvPr id="2" name="Group 5"/>
          <p:cNvGrpSpPr>
            <a:grpSpLocks/>
          </p:cNvGrpSpPr>
          <p:nvPr/>
        </p:nvGrpSpPr>
        <p:grpSpPr bwMode="auto">
          <a:xfrm>
            <a:off x="3154363" y="1943100"/>
            <a:ext cx="5380037" cy="4714875"/>
            <a:chOff x="1987" y="1224"/>
            <a:chExt cx="3389" cy="2970"/>
          </a:xfrm>
        </p:grpSpPr>
        <p:graphicFrame>
          <p:nvGraphicFramePr>
            <p:cNvPr id="8195" name="Object 6"/>
            <p:cNvGraphicFramePr>
              <a:graphicFrameLocks noChangeAspect="1"/>
            </p:cNvGraphicFramePr>
            <p:nvPr/>
          </p:nvGraphicFramePr>
          <p:xfrm>
            <a:off x="4685" y="1224"/>
            <a:ext cx="691" cy="2970"/>
          </p:xfrm>
          <a:graphic>
            <a:graphicData uri="http://schemas.openxmlformats.org/presentationml/2006/ole">
              <mc:AlternateContent xmlns:mc="http://schemas.openxmlformats.org/markup-compatibility/2006">
                <mc:Choice xmlns:v="urn:schemas-microsoft-com:vml" Requires="v">
                  <p:oleObj spid="_x0000_s8226" name="Worksheet" r:id="rId4" imgW="800100" imgH="3695700" progId="Excel.Sheet.8">
                    <p:embed/>
                  </p:oleObj>
                </mc:Choice>
                <mc:Fallback>
                  <p:oleObj name="Worksheet" r:id="rId4" imgW="800100" imgH="3695700" progId="Excel.Sheet.8">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 y="1224"/>
                          <a:ext cx="691" cy="2970"/>
                        </a:xfrm>
                        <a:prstGeom prst="rect">
                          <a:avLst/>
                        </a:prstGeom>
                        <a:solidFill>
                          <a:srgbClr val="FFCC66"/>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8203" name="Text Box 7"/>
            <p:cNvSpPr txBox="1">
              <a:spLocks noChangeArrowheads="1"/>
            </p:cNvSpPr>
            <p:nvPr/>
          </p:nvSpPr>
          <p:spPr bwMode="auto">
            <a:xfrm>
              <a:off x="2544" y="3528"/>
              <a:ext cx="1941" cy="59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i="1"/>
                <a:t>n </a:t>
              </a:r>
              <a:r>
                <a:rPr lang="en-US"/>
                <a:t>= 24 </a:t>
              </a:r>
              <a:r>
                <a:rPr lang="en-US">
                  <a:sym typeface="Wingdings" charset="0"/>
                </a:rPr>
                <a:t></a:t>
              </a:r>
              <a:endParaRPr lang="en-US"/>
            </a:p>
            <a:p>
              <a:pPr algn="r" eaLnBrk="1" hangingPunct="1"/>
              <a:r>
                <a:rPr lang="en-US"/>
                <a:t>                  </a:t>
              </a:r>
              <a:r>
                <a:rPr lang="en-US" i="1"/>
                <a:t>n</a:t>
              </a:r>
              <a:r>
                <a:rPr lang="en-US"/>
                <a:t>/2 = 12</a:t>
              </a:r>
            </a:p>
            <a:p>
              <a:pPr algn="r" eaLnBrk="1" hangingPunct="1"/>
              <a:r>
                <a:rPr lang="en-US"/>
                <a:t>  Median = (3.3+3.4) /2 = 3.35</a:t>
              </a:r>
            </a:p>
          </p:txBody>
        </p:sp>
        <p:sp>
          <p:nvSpPr>
            <p:cNvPr id="8204" name="Text Box 8"/>
            <p:cNvSpPr txBox="1">
              <a:spLocks noChangeArrowheads="1"/>
            </p:cNvSpPr>
            <p:nvPr/>
          </p:nvSpPr>
          <p:spPr bwMode="auto">
            <a:xfrm>
              <a:off x="1987" y="3114"/>
              <a:ext cx="252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r>
                <a:rPr lang="en-US" sz="1600"/>
                <a:t>2.b. If </a:t>
              </a:r>
              <a:r>
                <a:rPr lang="en-US" sz="1600" i="1"/>
                <a:t>n</a:t>
              </a:r>
              <a:r>
                <a:rPr lang="en-US" sz="1600"/>
                <a:t> is </a:t>
              </a:r>
              <a:r>
                <a:rPr lang="en-US" sz="1600" b="1"/>
                <a:t>even,</a:t>
              </a:r>
              <a:r>
                <a:rPr lang="en-US" sz="1600"/>
                <a:t> the median is the </a:t>
              </a:r>
              <a:br>
                <a:rPr lang="en-US" sz="1600"/>
              </a:br>
              <a:r>
                <a:rPr lang="en-US" sz="1600"/>
                <a:t>mean of the two middle observations.</a:t>
              </a:r>
            </a:p>
          </p:txBody>
        </p:sp>
      </p:grpSp>
      <p:grpSp>
        <p:nvGrpSpPr>
          <p:cNvPr id="3" name="Group 9"/>
          <p:cNvGrpSpPr>
            <a:grpSpLocks/>
          </p:cNvGrpSpPr>
          <p:nvPr/>
        </p:nvGrpSpPr>
        <p:grpSpPr bwMode="auto">
          <a:xfrm>
            <a:off x="528638" y="1944688"/>
            <a:ext cx="4881562" cy="4892675"/>
            <a:chOff x="333" y="1225"/>
            <a:chExt cx="3075" cy="3082"/>
          </a:xfrm>
        </p:grpSpPr>
        <p:graphicFrame>
          <p:nvGraphicFramePr>
            <p:cNvPr id="8194" name="Object 10"/>
            <p:cNvGraphicFramePr>
              <a:graphicFrameLocks noChangeAspect="1"/>
            </p:cNvGraphicFramePr>
            <p:nvPr/>
          </p:nvGraphicFramePr>
          <p:xfrm>
            <a:off x="333" y="1225"/>
            <a:ext cx="665" cy="3082"/>
          </p:xfrm>
          <a:graphic>
            <a:graphicData uri="http://schemas.openxmlformats.org/presentationml/2006/ole">
              <mc:AlternateContent xmlns:mc="http://schemas.openxmlformats.org/markup-compatibility/2006">
                <mc:Choice xmlns:v="urn:schemas-microsoft-com:vml" Requires="v">
                  <p:oleObj spid="_x0000_s8227" name="Worksheet" r:id="rId6" imgW="838200" imgH="3857549" progId="Excel.Sheet.8">
                    <p:embed/>
                  </p:oleObj>
                </mc:Choice>
                <mc:Fallback>
                  <p:oleObj name="Worksheet" r:id="rId6" imgW="838200" imgH="3857549" progId="Excel.Sheet.8">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 y="1225"/>
                          <a:ext cx="665" cy="3082"/>
                        </a:xfrm>
                        <a:prstGeom prst="rect">
                          <a:avLst/>
                        </a:prstGeom>
                        <a:solidFill>
                          <a:srgbClr val="FFCC66"/>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8201" name="Text Box 11"/>
            <p:cNvSpPr txBox="1">
              <a:spLocks noChangeArrowheads="1"/>
            </p:cNvSpPr>
            <p:nvPr/>
          </p:nvSpPr>
          <p:spPr bwMode="auto">
            <a:xfrm>
              <a:off x="1243" y="2385"/>
              <a:ext cx="1349" cy="56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ym typeface="Wingdings" charset="0"/>
                </a:rPr>
                <a:t></a:t>
              </a:r>
              <a:r>
                <a:rPr lang="en-US"/>
                <a:t> </a:t>
              </a:r>
              <a:r>
                <a:rPr lang="en-US" i="1"/>
                <a:t>n </a:t>
              </a:r>
              <a:r>
                <a:rPr lang="en-US"/>
                <a:t>= 25              </a:t>
              </a:r>
            </a:p>
            <a:p>
              <a:pPr eaLnBrk="1" hangingPunct="1"/>
              <a:r>
                <a:rPr lang="en-US"/>
                <a:t>(</a:t>
              </a:r>
              <a:r>
                <a:rPr lang="en-US" i="1"/>
                <a:t>n</a:t>
              </a:r>
              <a:r>
                <a:rPr lang="en-US"/>
                <a:t>+1)/2 = 26/2 = 13  </a:t>
              </a:r>
            </a:p>
            <a:p>
              <a:pPr eaLnBrk="1" hangingPunct="1"/>
              <a:r>
                <a:rPr lang="en-US"/>
                <a:t>Median = 3.4</a:t>
              </a:r>
            </a:p>
          </p:txBody>
        </p:sp>
        <p:sp>
          <p:nvSpPr>
            <p:cNvPr id="8202" name="Text Box 12"/>
            <p:cNvSpPr txBox="1">
              <a:spLocks noChangeArrowheads="1"/>
            </p:cNvSpPr>
            <p:nvPr/>
          </p:nvSpPr>
          <p:spPr bwMode="auto">
            <a:xfrm>
              <a:off x="1200" y="1931"/>
              <a:ext cx="220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600"/>
                <a:t>2.a. If </a:t>
              </a:r>
              <a:r>
                <a:rPr lang="en-US" sz="1600" i="1"/>
                <a:t>n</a:t>
              </a:r>
              <a:r>
                <a:rPr lang="en-US" sz="1600"/>
                <a:t> is </a:t>
              </a:r>
              <a:r>
                <a:rPr lang="en-US" sz="1600" b="1"/>
                <a:t>odd,</a:t>
              </a:r>
              <a:r>
                <a:rPr lang="en-US" sz="1600"/>
                <a:t> the median is observation (</a:t>
              </a:r>
              <a:r>
                <a:rPr lang="en-US" sz="1600" i="1"/>
                <a:t>n</a:t>
              </a:r>
              <a:r>
                <a:rPr lang="en-US" sz="1600"/>
                <a:t>+1)/2 down the list.</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65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56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Example 1.22 Median </a:t>
            </a:r>
            <a:r>
              <a:rPr lang="en-US" sz="3200" b="1" dirty="0"/>
              <a:t>Time to Start a Business</a:t>
            </a:r>
            <a:endParaRPr lang="en-US" sz="3200" dirty="0"/>
          </a:p>
        </p:txBody>
      </p:sp>
      <p:sp>
        <p:nvSpPr>
          <p:cNvPr id="3" name="Content Placeholder 2"/>
          <p:cNvSpPr>
            <a:spLocks noGrp="1"/>
          </p:cNvSpPr>
          <p:nvPr>
            <p:ph idx="1"/>
          </p:nvPr>
        </p:nvSpPr>
        <p:spPr/>
        <p:txBody>
          <a:bodyPr/>
          <a:lstStyle/>
          <a:p>
            <a:pPr marL="0" indent="0">
              <a:buNone/>
            </a:pPr>
            <a:r>
              <a:rPr lang="en-US" dirty="0"/>
              <a:t>To find the median time to start a business for our 24 countries, we first arrange the data in order from smallest to largest:</a:t>
            </a:r>
          </a:p>
        </p:txBody>
      </p:sp>
      <p:pic>
        <p:nvPicPr>
          <p:cNvPr id="4" name="Picture 3"/>
          <p:cNvPicPr>
            <a:picLocks noChangeAspect="1"/>
          </p:cNvPicPr>
          <p:nvPr/>
        </p:nvPicPr>
        <p:blipFill>
          <a:blip r:embed="rId2"/>
          <a:stretch>
            <a:fillRect/>
          </a:stretch>
        </p:blipFill>
        <p:spPr>
          <a:xfrm>
            <a:off x="533400" y="2286000"/>
            <a:ext cx="8229600" cy="589388"/>
          </a:xfrm>
          <a:prstGeom prst="rect">
            <a:avLst/>
          </a:prstGeom>
        </p:spPr>
      </p:pic>
      <p:pic>
        <p:nvPicPr>
          <p:cNvPr id="5" name="Picture 4"/>
          <p:cNvPicPr>
            <a:picLocks noChangeAspect="1"/>
          </p:cNvPicPr>
          <p:nvPr/>
        </p:nvPicPr>
        <p:blipFill>
          <a:blip r:embed="rId3"/>
          <a:stretch>
            <a:fillRect/>
          </a:stretch>
        </p:blipFill>
        <p:spPr>
          <a:xfrm>
            <a:off x="2133600" y="4419600"/>
            <a:ext cx="3457575" cy="838200"/>
          </a:xfrm>
          <a:prstGeom prst="rect">
            <a:avLst/>
          </a:prstGeom>
        </p:spPr>
      </p:pic>
    </p:spTree>
    <p:extLst>
      <p:ext uri="{BB962C8B-B14F-4D97-AF65-F5344CB8AC3E}">
        <p14:creationId xmlns:p14="http://schemas.microsoft.com/office/powerpoint/2010/main" val="104320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6477000" y="4572000"/>
            <a:ext cx="2438400" cy="762000"/>
          </a:xfrm>
          <a:prstGeom prst="rect">
            <a:avLst/>
          </a:prstGeom>
          <a:solidFill>
            <a:srgbClr val="66CC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pPr>
            <a:r>
              <a:rPr lang="en-US" i="1"/>
              <a:t>Mean and median for skewed distributions</a:t>
            </a:r>
          </a:p>
        </p:txBody>
      </p:sp>
      <p:sp>
        <p:nvSpPr>
          <p:cNvPr id="76803" name="Rectangle 3"/>
          <p:cNvSpPr>
            <a:spLocks noChangeArrowheads="1"/>
          </p:cNvSpPr>
          <p:nvPr/>
        </p:nvSpPr>
        <p:spPr bwMode="auto">
          <a:xfrm>
            <a:off x="5181600" y="2743200"/>
            <a:ext cx="2590800" cy="762000"/>
          </a:xfrm>
          <a:prstGeom prst="rect">
            <a:avLst/>
          </a:prstGeom>
          <a:solidFill>
            <a:srgbClr val="66CC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pPr>
            <a:r>
              <a:rPr lang="en-US" i="1"/>
              <a:t>Mean and median for a symmetric distribution</a:t>
            </a:r>
          </a:p>
        </p:txBody>
      </p:sp>
      <p:pic>
        <p:nvPicPr>
          <p:cNvPr id="76804" name="Picture 4" descr="F01-15"/>
          <p:cNvPicPr>
            <a:picLocks noGrp="1" noChangeAspect="1" noChangeArrowheads="1"/>
          </p:cNvPicPr>
          <p:nvPr>
            <p:ph sz="quarter" idx="3"/>
          </p:nvPr>
        </p:nvPicPr>
        <p:blipFill>
          <a:blip r:embed="rId3">
            <a:clrChange>
              <a:clrFrom>
                <a:srgbClr val="D8E2F3"/>
              </a:clrFrom>
              <a:clrTo>
                <a:srgbClr val="D8E2F3">
                  <a:alpha val="0"/>
                </a:srgbClr>
              </a:clrTo>
            </a:clrChange>
            <a:extLst>
              <a:ext uri="{28A0092B-C50C-407E-A947-70E740481C1C}">
                <a14:useLocalDpi xmlns:a14="http://schemas.microsoft.com/office/drawing/2010/main" val="0"/>
              </a:ext>
            </a:extLst>
          </a:blip>
          <a:srcRect r="51898" b="8603"/>
          <a:stretch>
            <a:fillRect/>
          </a:stretch>
        </p:blipFill>
        <p:spPr>
          <a:xfrm>
            <a:off x="2743200" y="2438400"/>
            <a:ext cx="2895600" cy="1619250"/>
          </a:xfrm>
          <a:noFill/>
        </p:spPr>
      </p:pic>
      <p:pic>
        <p:nvPicPr>
          <p:cNvPr id="76805" name="Picture 5" descr="F01-15"/>
          <p:cNvPicPr>
            <a:picLocks noGrp="1" noChangeAspect="1" noChangeArrowheads="1"/>
          </p:cNvPicPr>
          <p:nvPr>
            <p:ph sz="quarter" idx="2"/>
          </p:nvPr>
        </p:nvPicPr>
        <p:blipFill>
          <a:blip r:embed="rId4">
            <a:clrChange>
              <a:clrFrom>
                <a:srgbClr val="D8E2F3"/>
              </a:clrFrom>
              <a:clrTo>
                <a:srgbClr val="D8E2F3">
                  <a:alpha val="0"/>
                </a:srgbClr>
              </a:clrTo>
            </a:clrChange>
            <a:extLst>
              <a:ext uri="{28A0092B-C50C-407E-A947-70E740481C1C}">
                <a14:useLocalDpi xmlns:a14="http://schemas.microsoft.com/office/drawing/2010/main" val="0"/>
              </a:ext>
            </a:extLst>
          </a:blip>
          <a:srcRect r="50633" b="17313"/>
          <a:stretch>
            <a:fillRect/>
          </a:stretch>
        </p:blipFill>
        <p:spPr>
          <a:xfrm>
            <a:off x="685800" y="4503738"/>
            <a:ext cx="3048000" cy="1455737"/>
          </a:xfrm>
          <a:noFill/>
        </p:spPr>
      </p:pic>
      <p:pic>
        <p:nvPicPr>
          <p:cNvPr id="76806" name="Picture 6" descr="F01-15"/>
          <p:cNvPicPr>
            <a:picLocks noChangeAspect="1" noChangeArrowheads="1"/>
          </p:cNvPicPr>
          <p:nvPr/>
        </p:nvPicPr>
        <p:blipFill>
          <a:blip r:embed="rId3">
            <a:clrChange>
              <a:clrFrom>
                <a:srgbClr val="D8E2F3"/>
              </a:clrFrom>
              <a:clrTo>
                <a:srgbClr val="D8E2F3">
                  <a:alpha val="0"/>
                </a:srgbClr>
              </a:clrTo>
            </a:clrChange>
            <a:extLst>
              <a:ext uri="{28A0092B-C50C-407E-A947-70E740481C1C}">
                <a14:useLocalDpi xmlns:a14="http://schemas.microsoft.com/office/drawing/2010/main" val="0"/>
              </a:ext>
            </a:extLst>
          </a:blip>
          <a:srcRect l="51898" b="17204"/>
          <a:stretch>
            <a:fillRect/>
          </a:stretch>
        </p:blipFill>
        <p:spPr bwMode="auto">
          <a:xfrm>
            <a:off x="4800600" y="4492625"/>
            <a:ext cx="28956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 Box 7"/>
          <p:cNvSpPr txBox="1">
            <a:spLocks noChangeArrowheads="1"/>
          </p:cNvSpPr>
          <p:nvPr/>
        </p:nvSpPr>
        <p:spPr bwMode="auto">
          <a:xfrm>
            <a:off x="762000" y="5886450"/>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Left skew</a:t>
            </a:r>
          </a:p>
        </p:txBody>
      </p:sp>
      <p:sp>
        <p:nvSpPr>
          <p:cNvPr id="76808" name="Text Box 8"/>
          <p:cNvSpPr txBox="1">
            <a:spLocks noChangeArrowheads="1"/>
          </p:cNvSpPr>
          <p:nvPr/>
        </p:nvSpPr>
        <p:spPr bwMode="auto">
          <a:xfrm>
            <a:off x="6400800" y="5886450"/>
            <a:ext cx="1301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Right skew</a:t>
            </a:r>
          </a:p>
        </p:txBody>
      </p:sp>
      <p:sp>
        <p:nvSpPr>
          <p:cNvPr id="76809" name="Text Box 9"/>
          <p:cNvSpPr txBox="1">
            <a:spLocks noChangeArrowheads="1"/>
          </p:cNvSpPr>
          <p:nvPr/>
        </p:nvSpPr>
        <p:spPr bwMode="auto">
          <a:xfrm>
            <a:off x="3808413" y="4032250"/>
            <a:ext cx="793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t>Mean</a:t>
            </a:r>
          </a:p>
          <a:p>
            <a:pPr algn="ctr" eaLnBrk="1" hangingPunct="1"/>
            <a:r>
              <a:rPr lang="en-US" sz="1400" b="1"/>
              <a:t>Median</a:t>
            </a:r>
          </a:p>
        </p:txBody>
      </p:sp>
      <p:sp>
        <p:nvSpPr>
          <p:cNvPr id="76810" name="Text Box 10"/>
          <p:cNvSpPr txBox="1">
            <a:spLocks noChangeArrowheads="1"/>
          </p:cNvSpPr>
          <p:nvPr/>
        </p:nvSpPr>
        <p:spPr bwMode="auto">
          <a:xfrm>
            <a:off x="2438400" y="6035675"/>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a:t>Mean</a:t>
            </a:r>
          </a:p>
          <a:p>
            <a:pPr eaLnBrk="1" hangingPunct="1"/>
            <a:r>
              <a:rPr lang="en-US" sz="1400" b="1"/>
              <a:t>    Median</a:t>
            </a:r>
          </a:p>
        </p:txBody>
      </p:sp>
      <p:sp>
        <p:nvSpPr>
          <p:cNvPr id="76811" name="Text Box 11"/>
          <p:cNvSpPr txBox="1">
            <a:spLocks noChangeArrowheads="1"/>
          </p:cNvSpPr>
          <p:nvPr/>
        </p:nvSpPr>
        <p:spPr bwMode="auto">
          <a:xfrm>
            <a:off x="5032375" y="5959475"/>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sz="1400" b="1"/>
              <a:t>Mean</a:t>
            </a:r>
          </a:p>
          <a:p>
            <a:pPr algn="r" eaLnBrk="1" hangingPunct="1"/>
            <a:r>
              <a:rPr lang="en-US" sz="1400" b="1"/>
              <a:t>Median    </a:t>
            </a:r>
          </a:p>
        </p:txBody>
      </p:sp>
      <p:sp>
        <p:nvSpPr>
          <p:cNvPr id="76812" name="Text Box 12"/>
          <p:cNvSpPr txBox="1">
            <a:spLocks noChangeArrowheads="1"/>
          </p:cNvSpPr>
          <p:nvPr/>
        </p:nvSpPr>
        <p:spPr bwMode="auto">
          <a:xfrm>
            <a:off x="457200" y="3048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800">
                <a:solidFill>
                  <a:srgbClr val="333399"/>
                </a:solidFill>
                <a:latin typeface="Garamond" charset="0"/>
              </a:rPr>
              <a:t>Comparing the mean and the median</a:t>
            </a:r>
          </a:p>
        </p:txBody>
      </p:sp>
      <p:sp>
        <p:nvSpPr>
          <p:cNvPr id="76813" name="Text Box 13"/>
          <p:cNvSpPr txBox="1">
            <a:spLocks noChangeArrowheads="1"/>
          </p:cNvSpPr>
          <p:nvPr/>
        </p:nvSpPr>
        <p:spPr bwMode="auto">
          <a:xfrm>
            <a:off x="457200" y="930275"/>
            <a:ext cx="830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40000"/>
              </a:lnSpc>
              <a:spcBef>
                <a:spcPct val="20000"/>
              </a:spcBef>
              <a:buClr>
                <a:srgbClr val="00CC99"/>
              </a:buClr>
              <a:buSzPct val="65000"/>
              <a:buFont typeface="Wingdings" charset="0"/>
              <a:buNone/>
            </a:pPr>
            <a:r>
              <a:rPr lang="en-US" sz="2000"/>
              <a:t>The mean and the median are the same only if the distribution is symmetrical. The median is a measure of center that is resistant to skew and outliers. The mean is not.</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19200" y="5003800"/>
            <a:ext cx="6858000" cy="1244600"/>
            <a:chOff x="672" y="3152"/>
            <a:chExt cx="4320" cy="784"/>
          </a:xfrm>
        </p:grpSpPr>
        <p:sp>
          <p:nvSpPr>
            <p:cNvPr id="9232" name="Text Box 3"/>
            <p:cNvSpPr txBox="1">
              <a:spLocks noChangeArrowheads="1"/>
            </p:cNvSpPr>
            <p:nvPr/>
          </p:nvSpPr>
          <p:spPr bwMode="auto">
            <a:xfrm>
              <a:off x="2832" y="3152"/>
              <a:ext cx="2160"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40000"/>
                </a:lnSpc>
              </a:pPr>
              <a:r>
                <a:rPr lang="en-US"/>
                <a:t>The median, on the other hand, is only slightly pulled to the right by the outliers (from 3.4 to 3.6).</a:t>
              </a:r>
            </a:p>
          </p:txBody>
        </p:sp>
        <p:sp>
          <p:nvSpPr>
            <p:cNvPr id="9233" name="Text Box 4"/>
            <p:cNvSpPr txBox="1">
              <a:spLocks noChangeArrowheads="1"/>
            </p:cNvSpPr>
            <p:nvPr/>
          </p:nvSpPr>
          <p:spPr bwMode="auto">
            <a:xfrm>
              <a:off x="672" y="3152"/>
              <a:ext cx="2031"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40000"/>
                </a:lnSpc>
              </a:pPr>
              <a:r>
                <a:rPr lang="en-US"/>
                <a:t>The mean is pulled to the right a lot by the outliers </a:t>
              </a:r>
              <a:br>
                <a:rPr lang="en-US"/>
              </a:br>
              <a:r>
                <a:rPr lang="en-US"/>
                <a:t>(from 3.4 to 4.2).</a:t>
              </a:r>
            </a:p>
          </p:txBody>
        </p:sp>
      </p:grpSp>
      <p:sp>
        <p:nvSpPr>
          <p:cNvPr id="9221" name="Rectangle 5"/>
          <p:cNvSpPr>
            <a:spLocks noChangeArrowheads="1"/>
          </p:cNvSpPr>
          <p:nvPr/>
        </p:nvSpPr>
        <p:spPr bwMode="auto">
          <a:xfrm>
            <a:off x="6286500" y="3713163"/>
            <a:ext cx="762000" cy="4572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222" name="Text Box 6"/>
          <p:cNvSpPr txBox="1">
            <a:spLocks noChangeArrowheads="1"/>
          </p:cNvSpPr>
          <p:nvPr/>
        </p:nvSpPr>
        <p:spPr bwMode="auto">
          <a:xfrm rot="-5400000">
            <a:off x="300831" y="2493169"/>
            <a:ext cx="3675063" cy="466725"/>
          </a:xfrm>
          <a:prstGeom prst="rect">
            <a:avLst/>
          </a:prstGeom>
          <a:solidFill>
            <a:schemeClr val="bg1"/>
          </a:solidFill>
          <a:ln w="9525">
            <a:solidFill>
              <a:schemeClr val="bg1"/>
            </a:solidFill>
            <a:miter lim="800000"/>
            <a:headEnd/>
            <a:tailEnd/>
          </a:ln>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200"/>
              <a:t>                      Percent of people dying                      </a:t>
            </a:r>
          </a:p>
          <a:p>
            <a:r>
              <a:rPr lang="en-US" sz="1200"/>
              <a:t>   </a:t>
            </a:r>
            <a:endParaRPr lang="en-US" sz="1200" u="sng"/>
          </a:p>
        </p:txBody>
      </p:sp>
      <p:pic>
        <p:nvPicPr>
          <p:cNvPr id="9223" name="Picture 7"/>
          <p:cNvPicPr>
            <a:picLocks noChangeAspect="1" noChangeArrowheads="1"/>
          </p:cNvPicPr>
          <p:nvPr/>
        </p:nvPicPr>
        <p:blipFill>
          <a:blip r:embed="rId4">
            <a:clrChange>
              <a:clrFrom>
                <a:srgbClr val="A9A7A8"/>
              </a:clrFrom>
              <a:clrTo>
                <a:srgbClr val="A9A7A8">
                  <a:alpha val="0"/>
                </a:srgbClr>
              </a:clrTo>
            </a:clrChange>
            <a:extLst>
              <a:ext uri="{28A0092B-C50C-407E-A947-70E740481C1C}">
                <a14:useLocalDpi xmlns:a14="http://schemas.microsoft.com/office/drawing/2010/main" val="0"/>
              </a:ext>
            </a:extLst>
          </a:blip>
          <a:srcRect/>
          <a:stretch>
            <a:fillRect/>
          </a:stretch>
        </p:blipFill>
        <p:spPr bwMode="auto">
          <a:xfrm>
            <a:off x="2286000" y="889000"/>
            <a:ext cx="48006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8"/>
          <p:cNvSpPr txBox="1">
            <a:spLocks noChangeArrowheads="1"/>
          </p:cNvSpPr>
          <p:nvPr/>
        </p:nvSpPr>
        <p:spPr bwMode="auto">
          <a:xfrm>
            <a:off x="457200" y="304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solidFill>
                  <a:srgbClr val="333399"/>
                </a:solidFill>
                <a:latin typeface="Garamond" charset="0"/>
              </a:rPr>
              <a:t>Mean and median of a distribution with outliers</a:t>
            </a:r>
          </a:p>
        </p:txBody>
      </p:sp>
      <p:grpSp>
        <p:nvGrpSpPr>
          <p:cNvPr id="3" name="Group 9"/>
          <p:cNvGrpSpPr>
            <a:grpSpLocks/>
          </p:cNvGrpSpPr>
          <p:nvPr/>
        </p:nvGrpSpPr>
        <p:grpSpPr bwMode="auto">
          <a:xfrm>
            <a:off x="3073400" y="1249363"/>
            <a:ext cx="3886200" cy="1189037"/>
            <a:chOff x="1936" y="787"/>
            <a:chExt cx="2448" cy="749"/>
          </a:xfrm>
        </p:grpSpPr>
        <p:sp>
          <p:nvSpPr>
            <p:cNvPr id="9230" name="Line 10"/>
            <p:cNvSpPr>
              <a:spLocks noChangeShapeType="1"/>
            </p:cNvSpPr>
            <p:nvPr/>
          </p:nvSpPr>
          <p:spPr bwMode="auto">
            <a:xfrm>
              <a:off x="2546" y="842"/>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9219" name="Object 11"/>
            <p:cNvGraphicFramePr>
              <a:graphicFrameLocks noChangeAspect="1"/>
            </p:cNvGraphicFramePr>
            <p:nvPr/>
          </p:nvGraphicFramePr>
          <p:xfrm>
            <a:off x="1936" y="787"/>
            <a:ext cx="549" cy="253"/>
          </p:xfrm>
          <a:graphic>
            <a:graphicData uri="http://schemas.openxmlformats.org/presentationml/2006/ole">
              <mc:AlternateContent xmlns:mc="http://schemas.openxmlformats.org/markup-compatibility/2006">
                <mc:Choice xmlns:v="urn:schemas-microsoft-com:vml" Requires="v">
                  <p:oleObj spid="_x0000_s9255" name="Equation" r:id="rId5" imgW="469696" imgH="215806" progId="Equation.3">
                    <p:embed/>
                  </p:oleObj>
                </mc:Choice>
                <mc:Fallback>
                  <p:oleObj name="Equation" r:id="rId5" imgW="469696" imgH="215806" progId="Equation.3">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 y="787"/>
                          <a:ext cx="549" cy="253"/>
                        </a:xfrm>
                        <a:prstGeom prst="rect">
                          <a:avLst/>
                        </a:prstGeom>
                        <a:solidFill>
                          <a:schemeClr val="bg1"/>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231" name="Text Box 12"/>
            <p:cNvSpPr txBox="1">
              <a:spLocks noChangeArrowheads="1"/>
            </p:cNvSpPr>
            <p:nvPr/>
          </p:nvSpPr>
          <p:spPr bwMode="auto">
            <a:xfrm>
              <a:off x="3312" y="1344"/>
              <a:ext cx="10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t>Without the outliers</a:t>
              </a:r>
            </a:p>
          </p:txBody>
        </p:sp>
      </p:grpSp>
      <p:grpSp>
        <p:nvGrpSpPr>
          <p:cNvPr id="4" name="Group 13"/>
          <p:cNvGrpSpPr>
            <a:grpSpLocks/>
          </p:cNvGrpSpPr>
          <p:nvPr/>
        </p:nvGrpSpPr>
        <p:grpSpPr bwMode="auto">
          <a:xfrm>
            <a:off x="4346575" y="1254125"/>
            <a:ext cx="2867025" cy="2916238"/>
            <a:chOff x="2738" y="790"/>
            <a:chExt cx="1806" cy="1837"/>
          </a:xfrm>
        </p:grpSpPr>
        <p:sp>
          <p:nvSpPr>
            <p:cNvPr id="9227" name="Oval 14"/>
            <p:cNvSpPr>
              <a:spLocks noChangeArrowheads="1"/>
            </p:cNvSpPr>
            <p:nvPr/>
          </p:nvSpPr>
          <p:spPr bwMode="auto">
            <a:xfrm>
              <a:off x="4112" y="2339"/>
              <a:ext cx="432" cy="288"/>
            </a:xfrm>
            <a:prstGeom prst="ellipse">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9228" name="Line 15"/>
            <p:cNvSpPr>
              <a:spLocks noChangeShapeType="1"/>
            </p:cNvSpPr>
            <p:nvPr/>
          </p:nvSpPr>
          <p:spPr bwMode="auto">
            <a:xfrm>
              <a:off x="2738" y="842"/>
              <a:ext cx="0" cy="28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9218" name="Object 16"/>
            <p:cNvGraphicFramePr>
              <a:graphicFrameLocks noChangeAspect="1"/>
            </p:cNvGraphicFramePr>
            <p:nvPr/>
          </p:nvGraphicFramePr>
          <p:xfrm>
            <a:off x="2810" y="790"/>
            <a:ext cx="550" cy="253"/>
          </p:xfrm>
          <a:graphic>
            <a:graphicData uri="http://schemas.openxmlformats.org/presentationml/2006/ole">
              <mc:AlternateContent xmlns:mc="http://schemas.openxmlformats.org/markup-compatibility/2006">
                <mc:Choice xmlns:v="urn:schemas-microsoft-com:vml" Requires="v">
                  <p:oleObj spid="_x0000_s9256" name="Equation" r:id="rId7" imgW="469696" imgH="215806" progId="Equation.3">
                    <p:embed/>
                  </p:oleObj>
                </mc:Choice>
                <mc:Fallback>
                  <p:oleObj name="Equation" r:id="rId7" imgW="469696" imgH="215806" progId="Equation.3">
                    <p:embed/>
                    <p:pic>
                      <p:nvPicPr>
                        <p:cNvPr id="0" name="Picture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0" y="790"/>
                          <a:ext cx="550" cy="253"/>
                        </a:xfrm>
                        <a:prstGeom prst="rect">
                          <a:avLst/>
                        </a:prstGeom>
                        <a:solidFill>
                          <a:schemeClr val="bg1"/>
                        </a:solidFill>
                        <a:ln w="28575">
                          <a:solidFill>
                            <a:srgbClr val="CC0000"/>
                          </a:solidFill>
                          <a:miter lim="800000"/>
                          <a:headEnd/>
                          <a:tailEnd/>
                        </a:ln>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229" name="Text Box 17"/>
            <p:cNvSpPr txBox="1">
              <a:spLocks noChangeArrowheads="1"/>
            </p:cNvSpPr>
            <p:nvPr/>
          </p:nvSpPr>
          <p:spPr bwMode="auto">
            <a:xfrm>
              <a:off x="3312" y="1616"/>
              <a:ext cx="9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solidFill>
                    <a:srgbClr val="CC0000"/>
                  </a:solidFill>
                </a:rPr>
                <a:t>With the outliers</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4537075" y="2971800"/>
            <a:ext cx="4343400" cy="914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245" name="Rectangle 3"/>
          <p:cNvSpPr>
            <a:spLocks noChangeArrowheads="1"/>
          </p:cNvSpPr>
          <p:nvPr/>
        </p:nvSpPr>
        <p:spPr bwMode="auto">
          <a:xfrm>
            <a:off x="4460875" y="6248400"/>
            <a:ext cx="4419600" cy="457200"/>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10246" name="Picture 4"/>
          <p:cNvPicPr>
            <a:picLocks noChangeAspect="1" noChangeArrowheads="1"/>
          </p:cNvPicPr>
          <p:nvPr/>
        </p:nvPicPr>
        <p:blipFill>
          <a:blip r:embed="rId4">
            <a:clrChange>
              <a:clrFrom>
                <a:srgbClr val="82817F"/>
              </a:clrFrom>
              <a:clrTo>
                <a:srgbClr val="82817F">
                  <a:alpha val="0"/>
                </a:srgbClr>
              </a:clrTo>
            </a:clrChange>
            <a:extLst>
              <a:ext uri="{28A0092B-C50C-407E-A947-70E740481C1C}">
                <a14:useLocalDpi xmlns:a14="http://schemas.microsoft.com/office/drawing/2010/main" val="0"/>
              </a:ext>
            </a:extLst>
          </a:blip>
          <a:srcRect/>
          <a:stretch>
            <a:fillRect/>
          </a:stretch>
        </p:blipFill>
        <p:spPr bwMode="auto">
          <a:xfrm>
            <a:off x="4079875" y="381000"/>
            <a:ext cx="498792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02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8675" y="4114800"/>
            <a:ext cx="1824038"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152400" y="1004888"/>
            <a:ext cx="3886200" cy="2119312"/>
            <a:chOff x="96" y="633"/>
            <a:chExt cx="2448" cy="1335"/>
          </a:xfrm>
        </p:grpSpPr>
        <p:sp>
          <p:nvSpPr>
            <p:cNvPr id="10254" name="Text Box 7"/>
            <p:cNvSpPr txBox="1">
              <a:spLocks noChangeArrowheads="1"/>
            </p:cNvSpPr>
            <p:nvPr/>
          </p:nvSpPr>
          <p:spPr bwMode="auto">
            <a:xfrm>
              <a:off x="777" y="1195"/>
              <a:ext cx="8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Disease X:</a:t>
              </a:r>
            </a:p>
          </p:txBody>
        </p:sp>
        <p:sp>
          <p:nvSpPr>
            <p:cNvPr id="10255" name="Text Box 8"/>
            <p:cNvSpPr txBox="1">
              <a:spLocks noChangeArrowheads="1"/>
            </p:cNvSpPr>
            <p:nvPr/>
          </p:nvSpPr>
          <p:spPr bwMode="auto">
            <a:xfrm>
              <a:off x="206" y="1737"/>
              <a:ext cx="2228" cy="231"/>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Mean and median are the same. </a:t>
              </a:r>
              <a:endParaRPr lang="en-US" u="sng"/>
            </a:p>
          </p:txBody>
        </p:sp>
        <p:sp>
          <p:nvSpPr>
            <p:cNvPr id="10256" name="Text Box 9"/>
            <p:cNvSpPr txBox="1">
              <a:spLocks noChangeArrowheads="1"/>
            </p:cNvSpPr>
            <p:nvPr/>
          </p:nvSpPr>
          <p:spPr bwMode="auto">
            <a:xfrm>
              <a:off x="96" y="633"/>
              <a:ext cx="24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b="1"/>
                <a:t>Mean and median of a symmetric</a:t>
              </a:r>
            </a:p>
          </p:txBody>
        </p:sp>
        <p:graphicFrame>
          <p:nvGraphicFramePr>
            <p:cNvPr id="10243" name="Object 10"/>
            <p:cNvGraphicFramePr>
              <a:graphicFrameLocks noChangeAspect="1"/>
            </p:cNvGraphicFramePr>
            <p:nvPr/>
          </p:nvGraphicFramePr>
          <p:xfrm>
            <a:off x="1802" y="1078"/>
            <a:ext cx="639" cy="506"/>
          </p:xfrm>
          <a:graphic>
            <a:graphicData uri="http://schemas.openxmlformats.org/presentationml/2006/ole">
              <mc:AlternateContent xmlns:mc="http://schemas.openxmlformats.org/markup-compatibility/2006">
                <mc:Choice xmlns:v="urn:schemas-microsoft-com:vml" Requires="v">
                  <p:oleObj spid="_x0000_s10278" name="Equation" r:id="rId6" imgW="545863" imgH="431613" progId="Equation.3">
                    <p:embed/>
                  </p:oleObj>
                </mc:Choice>
                <mc:Fallback>
                  <p:oleObj name="Equation" r:id="rId6" imgW="545863" imgH="431613" progId="Equation.3">
                    <p:embed/>
                    <p:pic>
                      <p:nvPicPr>
                        <p:cNvPr id="0"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2" y="1078"/>
                          <a:ext cx="639" cy="506"/>
                        </a:xfrm>
                        <a:prstGeom prst="rect">
                          <a:avLst/>
                        </a:prstGeom>
                        <a:noFill/>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pSp>
      <p:grpSp>
        <p:nvGrpSpPr>
          <p:cNvPr id="3" name="Group 11"/>
          <p:cNvGrpSpPr>
            <a:grpSpLocks/>
          </p:cNvGrpSpPr>
          <p:nvPr/>
        </p:nvGrpSpPr>
        <p:grpSpPr bwMode="auto">
          <a:xfrm>
            <a:off x="152400" y="3965575"/>
            <a:ext cx="3886200" cy="2435225"/>
            <a:chOff x="96" y="2498"/>
            <a:chExt cx="2448" cy="1534"/>
          </a:xfrm>
        </p:grpSpPr>
        <p:sp>
          <p:nvSpPr>
            <p:cNvPr id="10251" name="Text Box 12"/>
            <p:cNvSpPr txBox="1">
              <a:spLocks noChangeArrowheads="1"/>
            </p:cNvSpPr>
            <p:nvPr/>
          </p:nvSpPr>
          <p:spPr bwMode="auto">
            <a:xfrm>
              <a:off x="369" y="2969"/>
              <a:ext cx="1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Multiple myeloma:</a:t>
              </a:r>
            </a:p>
          </p:txBody>
        </p:sp>
        <p:graphicFrame>
          <p:nvGraphicFramePr>
            <p:cNvPr id="10242" name="Object 13"/>
            <p:cNvGraphicFramePr>
              <a:graphicFrameLocks noChangeAspect="1"/>
            </p:cNvGraphicFramePr>
            <p:nvPr/>
          </p:nvGraphicFramePr>
          <p:xfrm>
            <a:off x="1802" y="2873"/>
            <a:ext cx="639" cy="506"/>
          </p:xfrm>
          <a:graphic>
            <a:graphicData uri="http://schemas.openxmlformats.org/presentationml/2006/ole">
              <mc:AlternateContent xmlns:mc="http://schemas.openxmlformats.org/markup-compatibility/2006">
                <mc:Choice xmlns:v="urn:schemas-microsoft-com:vml" Requires="v">
                  <p:oleObj spid="_x0000_s10279" name="Equation" r:id="rId8" imgW="545863" imgH="431613" progId="Equation.3">
                    <p:embed/>
                  </p:oleObj>
                </mc:Choice>
                <mc:Fallback>
                  <p:oleObj name="Equation" r:id="rId8" imgW="545863" imgH="431613" progId="Equation.3">
                    <p:embed/>
                    <p:pic>
                      <p:nvPicPr>
                        <p:cNvPr id="0" name="Picture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2" y="2873"/>
                          <a:ext cx="639" cy="506"/>
                        </a:xfrm>
                        <a:prstGeom prst="rect">
                          <a:avLst/>
                        </a:prstGeom>
                        <a:noFill/>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0252" name="Text Box 14"/>
            <p:cNvSpPr txBox="1">
              <a:spLocks noChangeArrowheads="1"/>
            </p:cNvSpPr>
            <p:nvPr/>
          </p:nvSpPr>
          <p:spPr bwMode="auto">
            <a:xfrm>
              <a:off x="96" y="2498"/>
              <a:ext cx="24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b="1"/>
                <a:t>… and a right-skewed distribution</a:t>
              </a:r>
            </a:p>
          </p:txBody>
        </p:sp>
        <p:sp>
          <p:nvSpPr>
            <p:cNvPr id="10253" name="Text Box 15"/>
            <p:cNvSpPr txBox="1">
              <a:spLocks noChangeArrowheads="1"/>
            </p:cNvSpPr>
            <p:nvPr/>
          </p:nvSpPr>
          <p:spPr bwMode="auto">
            <a:xfrm>
              <a:off x="360" y="3628"/>
              <a:ext cx="1920" cy="404"/>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The mean is pulled toward the skew. </a:t>
              </a:r>
              <a:endParaRPr lang="en-US" u="sng"/>
            </a:p>
          </p:txBody>
        </p:sp>
      </p:grpSp>
      <p:sp>
        <p:nvSpPr>
          <p:cNvPr id="10250" name="Text Box 16"/>
          <p:cNvSpPr txBox="1">
            <a:spLocks noChangeArrowheads="1"/>
          </p:cNvSpPr>
          <p:nvPr/>
        </p:nvSpPr>
        <p:spPr bwMode="auto">
          <a:xfrm>
            <a:off x="457200" y="304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solidFill>
                  <a:srgbClr val="333399"/>
                </a:solidFill>
                <a:latin typeface="Garamond" charset="0"/>
              </a:rPr>
              <a:t>Impact of skewed data</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idx="4294967295"/>
          </p:nvPr>
        </p:nvSpPr>
        <p:spPr/>
        <p:txBody>
          <a:bodyPr/>
          <a:lstStyle/>
          <a:p>
            <a:pPr eaLnBrk="1" hangingPunct="1"/>
            <a:r>
              <a:rPr lang="en-US">
                <a:latin typeface="Garamond" charset="0"/>
                <a:ea typeface="ＭＳ Ｐゴシック" charset="0"/>
              </a:rPr>
              <a:t>Mean vs. Median</a:t>
            </a:r>
          </a:p>
        </p:txBody>
      </p:sp>
      <p:sp>
        <p:nvSpPr>
          <p:cNvPr id="55299" name="Content Placeholder 2"/>
          <p:cNvSpPr>
            <a:spLocks noGrp="1"/>
          </p:cNvSpPr>
          <p:nvPr>
            <p:ph idx="4294967295"/>
          </p:nvPr>
        </p:nvSpPr>
        <p:spPr/>
        <p:txBody>
          <a:bodyPr/>
          <a:lstStyle/>
          <a:p>
            <a:pPr eaLnBrk="1" hangingPunct="1">
              <a:buFont typeface="Wingdings" charset="0"/>
              <a:buChar char="q"/>
            </a:pPr>
            <a:r>
              <a:rPr lang="en-US" sz="2400">
                <a:latin typeface="Arial" charset="0"/>
                <a:ea typeface="ＭＳ Ｐゴシック" charset="0"/>
              </a:rPr>
              <a:t>Mean is not resistant to outliers or skewness</a:t>
            </a:r>
          </a:p>
          <a:p>
            <a:pPr lvl="1" eaLnBrk="1" hangingPunct="1">
              <a:buFont typeface="Wingdings" charset="0"/>
              <a:buChar char="q"/>
            </a:pPr>
            <a:r>
              <a:rPr lang="en-US" sz="2000">
                <a:latin typeface="Arial" charset="0"/>
                <a:ea typeface="ＭＳ Ｐゴシック" charset="0"/>
              </a:rPr>
              <a:t>It uses the actual value of each observation and will chase extreme values </a:t>
            </a:r>
          </a:p>
          <a:p>
            <a:pPr lvl="1" eaLnBrk="1" hangingPunct="1">
              <a:buFont typeface="Wingdings" charset="0"/>
              <a:buChar char="q"/>
            </a:pPr>
            <a:endParaRPr lang="en-US" sz="2000">
              <a:latin typeface="Arial" charset="0"/>
              <a:ea typeface="ＭＳ Ｐゴシック" charset="0"/>
            </a:endParaRPr>
          </a:p>
          <a:p>
            <a:pPr eaLnBrk="1" hangingPunct="1">
              <a:buFont typeface="Wingdings" charset="0"/>
              <a:buChar char="q"/>
            </a:pPr>
            <a:r>
              <a:rPr lang="en-US" sz="2400">
                <a:latin typeface="Arial" charset="0"/>
                <a:ea typeface="ＭＳ Ｐゴシック" charset="0"/>
              </a:rPr>
              <a:t>Median is very resistant to outliers and skewness</a:t>
            </a:r>
          </a:p>
          <a:p>
            <a:pPr lvl="1" eaLnBrk="1" hangingPunct="1">
              <a:buFont typeface="Wingdings" charset="0"/>
              <a:buChar char="q"/>
            </a:pPr>
            <a:r>
              <a:rPr lang="en-US" sz="2000">
                <a:latin typeface="Arial" charset="0"/>
                <a:ea typeface="ＭＳ Ｐゴシック" charset="0"/>
              </a:rPr>
              <a:t>It only works with what</a:t>
            </a:r>
            <a:r>
              <a:rPr lang="ja-JP" altLang="en-US" sz="2000">
                <a:latin typeface="Arial" charset="0"/>
                <a:ea typeface="ＭＳ Ｐゴシック" charset="0"/>
              </a:rPr>
              <a:t>’</a:t>
            </a:r>
            <a:r>
              <a:rPr lang="en-US" altLang="ja-JP" sz="2000">
                <a:latin typeface="Arial" charset="0"/>
                <a:ea typeface="ＭＳ Ｐゴシック" charset="0"/>
              </a:rPr>
              <a:t>s in the middle, not what</a:t>
            </a:r>
            <a:r>
              <a:rPr lang="ja-JP" altLang="en-US" sz="2000">
                <a:latin typeface="Arial" charset="0"/>
                <a:ea typeface="ＭＳ Ｐゴシック" charset="0"/>
              </a:rPr>
              <a:t>’</a:t>
            </a:r>
            <a:r>
              <a:rPr lang="en-US" altLang="ja-JP" sz="2000">
                <a:latin typeface="Arial" charset="0"/>
                <a:ea typeface="ＭＳ Ｐゴシック" charset="0"/>
              </a:rPr>
              <a:t>s on the edges</a:t>
            </a:r>
          </a:p>
          <a:p>
            <a:pPr lvl="1" eaLnBrk="1" hangingPunct="1">
              <a:buFont typeface="Wingdings" charset="0"/>
              <a:buChar char="q"/>
            </a:pPr>
            <a:endParaRPr lang="en-US" sz="2000">
              <a:latin typeface="Arial" charset="0"/>
              <a:ea typeface="ＭＳ Ｐゴシック" charset="0"/>
            </a:endParaRPr>
          </a:p>
          <a:p>
            <a:pPr eaLnBrk="1" hangingPunct="1">
              <a:buFont typeface="Wingdings" charset="0"/>
              <a:buChar char="q"/>
            </a:pPr>
            <a:r>
              <a:rPr lang="en-US" sz="2400">
                <a:latin typeface="Arial" charset="0"/>
                <a:ea typeface="ＭＳ Ｐゴシック" charset="0"/>
              </a:rPr>
              <a:t>Mean and Median measure center in different ways</a:t>
            </a:r>
          </a:p>
          <a:p>
            <a:pPr lvl="1" eaLnBrk="1" hangingPunct="1">
              <a:buFont typeface="Wingdings" charset="0"/>
              <a:buChar char="q"/>
            </a:pPr>
            <a:r>
              <a:rPr lang="en-US" sz="2000">
                <a:latin typeface="Arial" charset="0"/>
                <a:ea typeface="ＭＳ Ｐゴシック" charset="0"/>
              </a:rPr>
              <a:t>Both are useful</a:t>
            </a:r>
          </a:p>
          <a:p>
            <a:pPr lvl="1" eaLnBrk="1" hangingPunct="1">
              <a:buFont typeface="Wingdings" charset="0"/>
              <a:buChar char="q"/>
            </a:pPr>
            <a:r>
              <a:rPr lang="en-US" sz="2000">
                <a:latin typeface="Arial" charset="0"/>
                <a:ea typeface="ＭＳ Ｐゴシック" charset="0"/>
              </a:rPr>
              <a:t>Good to report both and let the reader decide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2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en-US">
                <a:solidFill>
                  <a:srgbClr val="CC3300"/>
                </a:solidFill>
                <a:latin typeface="Garamond" charset="0"/>
                <a:ea typeface="ＭＳ Ｐゴシック" charset="0"/>
              </a:rPr>
              <a:t>Mean or Median?</a:t>
            </a:r>
          </a:p>
        </p:txBody>
      </p:sp>
      <p:sp>
        <p:nvSpPr>
          <p:cNvPr id="61443" name="Rectangle 3"/>
          <p:cNvSpPr>
            <a:spLocks noGrp="1" noChangeArrowheads="1"/>
          </p:cNvSpPr>
          <p:nvPr>
            <p:ph idx="4294967295"/>
          </p:nvPr>
        </p:nvSpPr>
        <p:spPr/>
        <p:txBody>
          <a:bodyPr/>
          <a:lstStyle/>
          <a:p>
            <a:pPr marL="228600" indent="-228600" eaLnBrk="1" hangingPunct="1">
              <a:lnSpc>
                <a:spcPct val="120000"/>
              </a:lnSpc>
              <a:buFont typeface="Wingdings" pitchFamily="2" charset="2"/>
              <a:buChar char="q"/>
              <a:defRPr/>
            </a:pPr>
            <a:r>
              <a:rPr lang="en-US" dirty="0">
                <a:cs typeface="+mn-cs"/>
              </a:rPr>
              <a:t>A realtor selling homes calculates two measures of center for the price of a home in her area. She gets $127,312 and $105,100.</a:t>
            </a:r>
          </a:p>
          <a:p>
            <a:pPr marL="228600" indent="-228600" eaLnBrk="1" hangingPunct="1">
              <a:lnSpc>
                <a:spcPct val="120000"/>
              </a:lnSpc>
              <a:buFont typeface="Wingdings" pitchFamily="2" charset="2"/>
              <a:buChar char="q"/>
              <a:defRPr/>
            </a:pPr>
            <a:r>
              <a:rPr lang="en-US" dirty="0">
                <a:cs typeface="+mn-cs"/>
              </a:rPr>
              <a:t>One is the mean and one is the median; can you guess which is which?</a:t>
            </a:r>
          </a:p>
          <a:p>
            <a:pPr marL="228600" indent="-228600" eaLnBrk="1" hangingPunct="1">
              <a:lnSpc>
                <a:spcPct val="120000"/>
              </a:lnSpc>
              <a:buFont typeface="Wingdings" pitchFamily="2" charset="2"/>
              <a:buChar char="q"/>
              <a:defRPr/>
            </a:pPr>
            <a:r>
              <a:rPr lang="en-US" dirty="0">
                <a:cs typeface="+mn-cs"/>
              </a:rPr>
              <a:t>There are likely to be a few very high priced homes in the area, compared to the typical home. They drive the mean upwards.</a:t>
            </a:r>
          </a:p>
          <a:p>
            <a:pPr marL="555625" lvl="1" indent="-228600" eaLnBrk="1" hangingPunct="1">
              <a:lnSpc>
                <a:spcPct val="120000"/>
              </a:lnSpc>
              <a:buFont typeface="Wingdings" pitchFamily="2" charset="2"/>
              <a:buChar char="q"/>
              <a:defRPr/>
            </a:pPr>
            <a:r>
              <a:rPr lang="en-US" sz="1800" dirty="0"/>
              <a:t>Mean = $127,312</a:t>
            </a:r>
          </a:p>
          <a:p>
            <a:pPr marL="555625" lvl="1" indent="-228600" eaLnBrk="1" hangingPunct="1">
              <a:lnSpc>
                <a:spcPct val="120000"/>
              </a:lnSpc>
              <a:buFont typeface="Wingdings" pitchFamily="2" charset="2"/>
              <a:buChar char="q"/>
              <a:defRPr/>
            </a:pPr>
            <a:r>
              <a:rPr lang="en-US" sz="1800" dirty="0"/>
              <a:t>Median = $105,100</a:t>
            </a:r>
          </a:p>
          <a:p>
            <a:pPr marL="228600" indent="-228600" eaLnBrk="1" hangingPunct="1">
              <a:lnSpc>
                <a:spcPct val="120000"/>
              </a:lnSpc>
              <a:buFont typeface="Wingdings" pitchFamily="2" charset="2"/>
              <a:buChar char="q"/>
              <a:defRPr/>
            </a:pPr>
            <a:r>
              <a:rPr lang="en-US" dirty="0">
                <a:cs typeface="+mn-cs"/>
              </a:rPr>
              <a:t>Which measure is more attractive to buyers? To sellers?</a:t>
            </a:r>
          </a:p>
          <a:p>
            <a:pPr marL="555625" lvl="1" indent="-228600" eaLnBrk="1" hangingPunct="1">
              <a:lnSpc>
                <a:spcPct val="120000"/>
              </a:lnSpc>
              <a:buFont typeface="Wingdings" pitchFamily="2" charset="2"/>
              <a:buChar char="q"/>
              <a:defRPr/>
            </a:pPr>
            <a:r>
              <a:rPr lang="en-US" sz="1800" dirty="0"/>
              <a:t>Buyers want to see low numbers, so the median is more appealing.</a:t>
            </a:r>
          </a:p>
          <a:p>
            <a:pPr marL="555625" lvl="1" indent="-228600" eaLnBrk="1" hangingPunct="1">
              <a:lnSpc>
                <a:spcPct val="120000"/>
              </a:lnSpc>
              <a:buFont typeface="Wingdings" pitchFamily="2" charset="2"/>
              <a:buChar char="q"/>
              <a:defRPr/>
            </a:pPr>
            <a:r>
              <a:rPr lang="en-US" sz="1800" dirty="0"/>
              <a:t>Sellers want to see high numbers, so the mean is more appealing.</a:t>
            </a:r>
          </a:p>
          <a:p>
            <a:pPr marL="228600" indent="-228600" eaLnBrk="1" hangingPunct="1">
              <a:lnSpc>
                <a:spcPct val="120000"/>
              </a:lnSpc>
              <a:buFont typeface="Wingdings" pitchFamily="2" charset="2"/>
              <a:buChar char="q"/>
              <a:defRPr/>
            </a:pPr>
            <a:r>
              <a:rPr lang="en-US" dirty="0">
                <a:cs typeface="+mn-cs"/>
              </a:rPr>
              <a:t>Which measure is most appropriate? </a:t>
            </a:r>
          </a:p>
          <a:p>
            <a:pPr marL="555625" lvl="1" indent="-228600" eaLnBrk="1" hangingPunct="1">
              <a:lnSpc>
                <a:spcPct val="120000"/>
              </a:lnSpc>
              <a:buFont typeface="Wingdings" pitchFamily="2" charset="2"/>
              <a:buChar char="q"/>
              <a:defRPr/>
            </a:pPr>
            <a:r>
              <a:rPr lang="en-US" sz="1800" dirty="0"/>
              <a:t>Show both and let the client decide.</a:t>
            </a:r>
          </a:p>
          <a:p>
            <a:pPr marL="731838" lvl="1" eaLnBrk="1" hangingPunct="1">
              <a:lnSpc>
                <a:spcPct val="120000"/>
              </a:lnSpc>
              <a:buFont typeface="Wingdings" pitchFamily="2" charset="2"/>
              <a:buChar char="q"/>
              <a:defRPr/>
            </a:pPr>
            <a:endParaRPr lang="en-US" sz="1800" i="1" dirty="0"/>
          </a:p>
          <a:p>
            <a:pPr marL="404813" eaLnBrk="1" hangingPunct="1">
              <a:lnSpc>
                <a:spcPct val="120000"/>
              </a:lnSpc>
              <a:buFont typeface="Wingdings" pitchFamily="2" charset="2"/>
              <a:buNone/>
              <a:defRPr/>
            </a:pPr>
            <a:endParaRPr lang="en-US" i="1" dirty="0">
              <a:cs typeface="+mn-cs"/>
            </a:endParaRPr>
          </a:p>
        </p:txBody>
      </p:sp>
      <p:sp>
        <p:nvSpPr>
          <p:cNvPr id="1370116" name="Rectangle 4"/>
          <p:cNvSpPr>
            <a:spLocks noChangeArrowheads="1"/>
          </p:cNvSpPr>
          <p:nvPr/>
        </p:nvSpPr>
        <p:spPr bwMode="auto">
          <a:xfrm>
            <a:off x="457200" y="3009900"/>
            <a:ext cx="838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31838" lvl="1" indent="-325438">
              <a:lnSpc>
                <a:spcPct val="110000"/>
              </a:lnSpc>
              <a:spcBef>
                <a:spcPct val="20000"/>
              </a:spcBef>
              <a:buClr>
                <a:srgbClr val="CC0000"/>
              </a:buClr>
              <a:buSzPct val="60000"/>
              <a:buFont typeface="Wingdings" charset="0"/>
              <a:buChar char="p"/>
            </a:pPr>
            <a:endParaRPr lang="en-US"/>
          </a:p>
        </p:txBody>
      </p:sp>
      <p:sp>
        <p:nvSpPr>
          <p:cNvPr id="78853" name="WordArt 5"/>
          <p:cNvSpPr>
            <a:spLocks noChangeArrowheads="1" noChangeShapeType="1" noTextEdit="1"/>
          </p:cNvSpPr>
          <p:nvPr/>
        </p:nvSpPr>
        <p:spPr bwMode="auto">
          <a:xfrm>
            <a:off x="6934200" y="381000"/>
            <a:ext cx="1600200" cy="838200"/>
          </a:xfrm>
          <a:prstGeom prst="rect">
            <a:avLst/>
          </a:prstGeom>
        </p:spPr>
        <p:txBody>
          <a:bodyPr wrap="none" fromWordArt="1">
            <a:prstTxWarp prst="textTriangle">
              <a:avLst>
                <a:gd name="adj" fmla="val 21431"/>
              </a:avLst>
            </a:prstTxWarp>
            <a:scene3d>
              <a:camera prst="legacyObliqueTopLeft"/>
              <a:lightRig rig="legacyNormal3" dir="r"/>
            </a:scene3d>
            <a:sp3d extrusionH="201600" prstMaterial="legacyMatte">
              <a:extrusionClr>
                <a:srgbClr val="0066CC"/>
              </a:extrusionClr>
            </a:sp3d>
          </a:bodyPr>
          <a:lstStyle/>
          <a:p>
            <a:pPr algn="ctr"/>
            <a:r>
              <a:rPr lang="en-US" sz="3600" kern="10">
                <a:ln w="9525">
                  <a:round/>
                  <a:headEnd/>
                  <a:tailEnd/>
                </a:ln>
                <a:solidFill>
                  <a:srgbClr val="CCFF99"/>
                </a:solidFill>
                <a:latin typeface="Times New Roman"/>
                <a:ea typeface="Times New Roman"/>
                <a:cs typeface="Times New Roman"/>
              </a:rPr>
              <a:t>$$$</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701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44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44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137011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762000" y="3581400"/>
            <a:ext cx="7772400" cy="6096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4819"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Law firm example</a:t>
            </a:r>
          </a:p>
        </p:txBody>
      </p:sp>
      <p:sp>
        <p:nvSpPr>
          <p:cNvPr id="1291270" name="Rectangle 6"/>
          <p:cNvSpPr>
            <a:spLocks noGrp="1" noChangeArrowheads="1"/>
          </p:cNvSpPr>
          <p:nvPr>
            <p:ph type="body" idx="4294967295"/>
          </p:nvPr>
        </p:nvSpPr>
        <p:spPr>
          <a:xfrm>
            <a:off x="457200" y="1295400"/>
            <a:ext cx="8382000" cy="5334000"/>
          </a:xfrm>
          <a:solidFill>
            <a:schemeClr val="accent3"/>
          </a:solidFill>
        </p:spPr>
        <p:txBody>
          <a:bodyPr/>
          <a:lstStyle/>
          <a:p>
            <a:pPr marL="457200" indent="-457200" eaLnBrk="1" hangingPunct="1">
              <a:lnSpc>
                <a:spcPct val="140000"/>
              </a:lnSpc>
              <a:buFont typeface="Wingdings" pitchFamily="2" charset="2"/>
              <a:buChar char="q"/>
              <a:defRPr/>
            </a:pPr>
            <a:r>
              <a:rPr lang="en-US" sz="2400" dirty="0">
                <a:cs typeface="+mn-cs"/>
              </a:rPr>
              <a:t>A law firm studies the gender of their clients. They find 55% are males and 45% are females. </a:t>
            </a:r>
          </a:p>
          <a:p>
            <a:pPr marL="457200" indent="-457200" eaLnBrk="1" hangingPunct="1">
              <a:lnSpc>
                <a:spcPct val="140000"/>
              </a:lnSpc>
              <a:buFont typeface="Wingdings" pitchFamily="2" charset="2"/>
              <a:buChar char="q"/>
              <a:defRPr/>
            </a:pPr>
            <a:r>
              <a:rPr lang="en-US" sz="2400" dirty="0">
                <a:cs typeface="+mn-cs"/>
              </a:rPr>
              <a:t>Cases: Clients</a:t>
            </a:r>
          </a:p>
          <a:p>
            <a:pPr marL="457200" indent="-457200" eaLnBrk="1" hangingPunct="1">
              <a:lnSpc>
                <a:spcPct val="140000"/>
              </a:lnSpc>
              <a:buFont typeface="Wingdings" pitchFamily="2" charset="2"/>
              <a:buChar char="q"/>
              <a:defRPr/>
            </a:pPr>
            <a:r>
              <a:rPr lang="en-US" sz="2400" dirty="0">
                <a:cs typeface="+mn-cs"/>
              </a:rPr>
              <a:t>Variable: Gender </a:t>
            </a:r>
          </a:p>
          <a:p>
            <a:pPr marL="457200" indent="-457200" eaLnBrk="1" hangingPunct="1">
              <a:lnSpc>
                <a:spcPct val="140000"/>
              </a:lnSpc>
              <a:buFont typeface="Wingdings" pitchFamily="2" charset="2"/>
              <a:buChar char="q"/>
              <a:defRPr/>
            </a:pPr>
            <a:r>
              <a:rPr lang="en-US" sz="2400" dirty="0">
                <a:cs typeface="+mn-cs"/>
              </a:rPr>
              <a:t>Distribution:</a:t>
            </a:r>
          </a:p>
          <a:p>
            <a:pPr marL="784225" lvl="1" indent="-457200" eaLnBrk="1" hangingPunct="1">
              <a:lnSpc>
                <a:spcPct val="140000"/>
              </a:lnSpc>
              <a:buFont typeface="Wingdings" pitchFamily="2" charset="2"/>
              <a:buChar char="q"/>
              <a:defRPr/>
            </a:pPr>
            <a:r>
              <a:rPr lang="en-US" sz="2200" dirty="0"/>
              <a:t>Values:  Male, Female</a:t>
            </a:r>
          </a:p>
          <a:p>
            <a:pPr marL="784225" lvl="1" indent="-457200" eaLnBrk="1" hangingPunct="1">
              <a:lnSpc>
                <a:spcPct val="140000"/>
              </a:lnSpc>
              <a:buFont typeface="Wingdings" pitchFamily="2" charset="2"/>
              <a:buChar char="q"/>
              <a:defRPr/>
            </a:pPr>
            <a:r>
              <a:rPr lang="en-US" sz="2200" dirty="0"/>
              <a:t>How often: 55% and 45%, respectively</a:t>
            </a:r>
          </a:p>
          <a:p>
            <a:pPr marL="784225" lvl="1" indent="-457200" eaLnBrk="1" hangingPunct="1">
              <a:lnSpc>
                <a:spcPct val="140000"/>
              </a:lnSpc>
              <a:buFont typeface="Wingdings" pitchFamily="2" charset="2"/>
              <a:buChar char="q"/>
              <a:defRPr/>
            </a:pPr>
            <a:endParaRPr lang="en-US" sz="2200" dirty="0"/>
          </a:p>
          <a:p>
            <a:pPr marL="457200" indent="-457200" eaLnBrk="1" hangingPunct="1">
              <a:lnSpc>
                <a:spcPct val="140000"/>
              </a:lnSpc>
              <a:buFont typeface="Wingdings" pitchFamily="2" charset="2"/>
              <a:buChar char="q"/>
              <a:defRPr/>
            </a:pPr>
            <a:endParaRPr lang="en-US" dirty="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z="2400">
                <a:solidFill>
                  <a:srgbClr val="333399"/>
                </a:solidFill>
                <a:latin typeface="Garamond" charset="0"/>
                <a:ea typeface="ＭＳ Ｐゴシック" charset="0"/>
              </a:rPr>
              <a:t>What should you use, when, and why?</a:t>
            </a:r>
          </a:p>
        </p:txBody>
      </p:sp>
      <p:sp>
        <p:nvSpPr>
          <p:cNvPr id="79875" name="Rectangle 3"/>
          <p:cNvSpPr>
            <a:spLocks noGrp="1" noChangeArrowheads="1"/>
          </p:cNvSpPr>
          <p:nvPr>
            <p:ph type="body" sz="half" idx="1"/>
          </p:nvPr>
        </p:nvSpPr>
        <p:spPr>
          <a:xfrm>
            <a:off x="457200" y="1143000"/>
            <a:ext cx="8153400" cy="5486400"/>
          </a:xfrm>
        </p:spPr>
        <p:txBody>
          <a:bodyPr/>
          <a:lstStyle/>
          <a:p>
            <a:pPr marL="228600" indent="-228600" eaLnBrk="1" hangingPunct="1">
              <a:lnSpc>
                <a:spcPct val="120000"/>
              </a:lnSpc>
              <a:buFont typeface="Wingdings" charset="0"/>
              <a:buNone/>
            </a:pPr>
            <a:r>
              <a:rPr lang="en-US">
                <a:latin typeface="Arial" charset="0"/>
                <a:ea typeface="ＭＳ Ｐゴシック" charset="0"/>
              </a:rPr>
              <a:t>Arithmetic mean or median? </a:t>
            </a:r>
          </a:p>
          <a:p>
            <a:pPr marL="228600" indent="-228600" eaLnBrk="1" hangingPunct="1">
              <a:lnSpc>
                <a:spcPct val="120000"/>
              </a:lnSpc>
              <a:buFont typeface="Wingdings" charset="0"/>
              <a:buNone/>
            </a:pPr>
            <a:endParaRPr lang="en-US" sz="1600">
              <a:latin typeface="Arial" charset="0"/>
              <a:ea typeface="ＭＳ Ｐゴシック" charset="0"/>
            </a:endParaRPr>
          </a:p>
          <a:p>
            <a:pPr marL="228600" indent="-228600" eaLnBrk="1" hangingPunct="1">
              <a:lnSpc>
                <a:spcPct val="120000"/>
              </a:lnSpc>
            </a:pPr>
            <a:r>
              <a:rPr lang="en-US" sz="1800">
                <a:latin typeface="Arial" charset="0"/>
                <a:ea typeface="ＭＳ Ｐゴシック" charset="0"/>
              </a:rPr>
              <a:t>Middletown is considering imposing an income tax on citizens. City Hall wants a numerical summary of its citizens</a:t>
            </a:r>
            <a:r>
              <a:rPr lang="ja-JP" altLang="en-US" sz="1800">
                <a:latin typeface="Arial" charset="0"/>
                <a:ea typeface="ＭＳ Ｐゴシック" charset="0"/>
              </a:rPr>
              <a:t>’</a:t>
            </a:r>
            <a:r>
              <a:rPr lang="en-US" altLang="ja-JP" sz="1800">
                <a:latin typeface="Arial" charset="0"/>
                <a:ea typeface="ＭＳ Ｐゴシック" charset="0"/>
              </a:rPr>
              <a:t> income to estimate the total tax base.</a:t>
            </a:r>
          </a:p>
          <a:p>
            <a:pPr marL="731838" lvl="1" eaLnBrk="1" hangingPunct="1">
              <a:lnSpc>
                <a:spcPct val="120000"/>
              </a:lnSpc>
            </a:pPr>
            <a:endParaRPr lang="en-US" sz="1600" i="1">
              <a:latin typeface="Arial" charset="0"/>
              <a:ea typeface="ＭＳ Ｐゴシック" charset="0"/>
            </a:endParaRPr>
          </a:p>
          <a:p>
            <a:pPr marL="228600" indent="-228600" eaLnBrk="1" hangingPunct="1">
              <a:lnSpc>
                <a:spcPct val="120000"/>
              </a:lnSpc>
              <a:buFont typeface="Wingdings" charset="0"/>
              <a:buNone/>
            </a:pPr>
            <a:endParaRPr lang="en-US" sz="1600" i="1">
              <a:latin typeface="Arial" charset="0"/>
              <a:ea typeface="ＭＳ Ｐゴシック" charset="0"/>
            </a:endParaRPr>
          </a:p>
          <a:p>
            <a:pPr marL="228600" indent="-228600" eaLnBrk="1" hangingPunct="1">
              <a:lnSpc>
                <a:spcPct val="120000"/>
              </a:lnSpc>
              <a:buFont typeface="Wingdings" charset="0"/>
              <a:buNone/>
            </a:pPr>
            <a:endParaRPr lang="en-US" sz="1800">
              <a:latin typeface="Arial" charset="0"/>
              <a:ea typeface="ＭＳ Ｐゴシック" charset="0"/>
            </a:endParaRPr>
          </a:p>
          <a:p>
            <a:pPr marL="228600" indent="-228600" eaLnBrk="1" hangingPunct="1">
              <a:lnSpc>
                <a:spcPct val="120000"/>
              </a:lnSpc>
            </a:pPr>
            <a:r>
              <a:rPr lang="en-US" sz="1800">
                <a:latin typeface="Arial" charset="0"/>
                <a:ea typeface="ＭＳ Ｐゴシック" charset="0"/>
              </a:rPr>
              <a:t>In a study of standard of living of typical families in Middletown, a sociologist makes a numerical summary of family income in that city.</a:t>
            </a:r>
          </a:p>
        </p:txBody>
      </p:sp>
      <p:sp>
        <p:nvSpPr>
          <p:cNvPr id="1472516" name="Rectangle 4"/>
          <p:cNvSpPr>
            <a:spLocks noChangeArrowheads="1"/>
          </p:cNvSpPr>
          <p:nvPr/>
        </p:nvSpPr>
        <p:spPr bwMode="auto">
          <a:xfrm>
            <a:off x="457200" y="3009900"/>
            <a:ext cx="838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31838" lvl="1" indent="-325438">
              <a:lnSpc>
                <a:spcPct val="110000"/>
              </a:lnSpc>
              <a:spcBef>
                <a:spcPct val="20000"/>
              </a:spcBef>
              <a:buClr>
                <a:srgbClr val="CC0000"/>
              </a:buClr>
              <a:buSzPct val="60000"/>
              <a:buFont typeface="Wingdings" charset="0"/>
              <a:buChar char="p"/>
            </a:pPr>
            <a:r>
              <a:rPr lang="en-US" b="1"/>
              <a:t>Mean:</a:t>
            </a:r>
            <a:r>
              <a:rPr lang="en-US"/>
              <a:t> Although income is likely to be right-skewed, the city government wants to know about the total tax base. </a:t>
            </a:r>
          </a:p>
          <a:p>
            <a:pPr marL="228600" indent="-228600">
              <a:lnSpc>
                <a:spcPct val="110000"/>
              </a:lnSpc>
              <a:spcBef>
                <a:spcPct val="20000"/>
              </a:spcBef>
              <a:buClr>
                <a:srgbClr val="333399"/>
              </a:buClr>
              <a:buSzPct val="65000"/>
              <a:buFont typeface="Wingdings" charset="0"/>
              <a:buNone/>
            </a:pPr>
            <a:endParaRPr lang="en-US" sz="2000"/>
          </a:p>
          <a:p>
            <a:pPr marL="228600" indent="-228600">
              <a:lnSpc>
                <a:spcPct val="110000"/>
              </a:lnSpc>
              <a:spcBef>
                <a:spcPct val="20000"/>
              </a:spcBef>
              <a:buClr>
                <a:srgbClr val="333399"/>
              </a:buClr>
              <a:buSzPct val="65000"/>
              <a:buFont typeface="Wingdings" charset="0"/>
              <a:buNone/>
            </a:pPr>
            <a:endParaRPr lang="en-US" sz="2000"/>
          </a:p>
          <a:p>
            <a:pPr marL="228600" indent="-228600">
              <a:lnSpc>
                <a:spcPct val="110000"/>
              </a:lnSpc>
              <a:spcBef>
                <a:spcPct val="20000"/>
              </a:spcBef>
              <a:buClr>
                <a:srgbClr val="333399"/>
              </a:buClr>
              <a:buSzPct val="65000"/>
              <a:buFont typeface="Wingdings" charset="0"/>
              <a:buNone/>
            </a:pPr>
            <a:endParaRPr lang="en-US" sz="2000"/>
          </a:p>
          <a:p>
            <a:pPr marL="731838" lvl="1" indent="-325438">
              <a:lnSpc>
                <a:spcPct val="110000"/>
              </a:lnSpc>
              <a:spcBef>
                <a:spcPct val="45000"/>
              </a:spcBef>
              <a:buClr>
                <a:srgbClr val="CC0000"/>
              </a:buClr>
              <a:buSzPct val="60000"/>
              <a:buFont typeface="Wingdings" charset="0"/>
              <a:buChar char="p"/>
            </a:pPr>
            <a:r>
              <a:rPr lang="en-US" b="1"/>
              <a:t>Median:</a:t>
            </a:r>
            <a:r>
              <a:rPr lang="en-US"/>
              <a:t> The sociologist is interested in a </a:t>
            </a:r>
            <a:r>
              <a:rPr lang="ja-JP" altLang="en-US"/>
              <a:t>“</a:t>
            </a:r>
            <a:r>
              <a:rPr lang="en-US" altLang="ja-JP"/>
              <a:t>typical</a:t>
            </a:r>
            <a:r>
              <a:rPr lang="ja-JP" altLang="en-US"/>
              <a:t>”</a:t>
            </a:r>
            <a:r>
              <a:rPr lang="en-US" altLang="ja-JP"/>
              <a:t> family and wants to lessen the impact of extreme incomes.</a:t>
            </a:r>
            <a:endParaRPr lang="en-US"/>
          </a:p>
        </p:txBody>
      </p:sp>
      <p:sp>
        <p:nvSpPr>
          <p:cNvPr id="79877" name="WordArt 5"/>
          <p:cNvSpPr>
            <a:spLocks noChangeArrowheads="1" noChangeShapeType="1" noTextEdit="1"/>
          </p:cNvSpPr>
          <p:nvPr/>
        </p:nvSpPr>
        <p:spPr bwMode="auto">
          <a:xfrm>
            <a:off x="7162800" y="609600"/>
            <a:ext cx="1600200" cy="838200"/>
          </a:xfrm>
          <a:prstGeom prst="rect">
            <a:avLst/>
          </a:prstGeom>
        </p:spPr>
        <p:txBody>
          <a:bodyPr wrap="none" fromWordArt="1">
            <a:prstTxWarp prst="textTriangle">
              <a:avLst>
                <a:gd name="adj" fmla="val 21431"/>
              </a:avLst>
            </a:prstTxWarp>
            <a:scene3d>
              <a:camera prst="legacyObliqueTopLeft"/>
              <a:lightRig rig="legacyNormal3" dir="r"/>
            </a:scene3d>
            <a:sp3d extrusionH="201600" prstMaterial="legacyMatte">
              <a:extrusionClr>
                <a:srgbClr val="0066CC"/>
              </a:extrusionClr>
            </a:sp3d>
          </a:bodyPr>
          <a:lstStyle/>
          <a:p>
            <a:pPr algn="ctr"/>
            <a:r>
              <a:rPr lang="en-US" sz="3600" kern="10">
                <a:ln w="9525">
                  <a:round/>
                  <a:headEnd/>
                  <a:tailEnd/>
                </a:ln>
                <a:solidFill>
                  <a:srgbClr val="CCFF99"/>
                </a:solidFill>
                <a:latin typeface="Times New Roman"/>
                <a:ea typeface="Times New Roman"/>
                <a:cs typeface="Times New Roman"/>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725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25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516"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idx="4294967295"/>
          </p:nvPr>
        </p:nvSpPr>
        <p:spPr/>
        <p:txBody>
          <a:bodyPr/>
          <a:lstStyle/>
          <a:p>
            <a:pPr eaLnBrk="1" hangingPunct="1"/>
            <a:r>
              <a:rPr lang="en-US">
                <a:latin typeface="Garamond" charset="0"/>
                <a:ea typeface="ＭＳ Ｐゴシック" charset="0"/>
              </a:rPr>
              <a:t>Measuring spread: percentiles</a:t>
            </a:r>
            <a:br>
              <a:rPr lang="en-US">
                <a:latin typeface="Garamond" charset="0"/>
                <a:ea typeface="ＭＳ Ｐゴシック" charset="0"/>
              </a:rPr>
            </a:br>
            <a:endParaRPr lang="en-US">
              <a:latin typeface="Garamond" charset="0"/>
              <a:ea typeface="ＭＳ Ｐゴシック" charset="0"/>
            </a:endParaRPr>
          </a:p>
        </p:txBody>
      </p:sp>
      <p:sp>
        <p:nvSpPr>
          <p:cNvPr id="80899" name="Content Placeholder 2"/>
          <p:cNvSpPr>
            <a:spLocks noGrp="1"/>
          </p:cNvSpPr>
          <p:nvPr>
            <p:ph idx="4294967295"/>
          </p:nvPr>
        </p:nvSpPr>
        <p:spPr/>
        <p:txBody>
          <a:bodyPr/>
          <a:lstStyle/>
          <a:p>
            <a:pPr eaLnBrk="1" hangingPunct="1"/>
            <a:r>
              <a:rPr lang="en-US" sz="2400">
                <a:latin typeface="Arial" charset="0"/>
                <a:ea typeface="ＭＳ Ｐゴシック" charset="0"/>
              </a:rPr>
              <a:t>To calculate a percentile:</a:t>
            </a:r>
          </a:p>
          <a:p>
            <a:pPr eaLnBrk="1" hangingPunct="1"/>
            <a:endParaRPr lang="en-US" sz="2400">
              <a:latin typeface="Arial" charset="0"/>
              <a:ea typeface="ＭＳ Ｐゴシック" charset="0"/>
            </a:endParaRPr>
          </a:p>
          <a:p>
            <a:pPr lvl="1" eaLnBrk="1" hangingPunct="1"/>
            <a:r>
              <a:rPr lang="en-US" sz="2000">
                <a:latin typeface="Arial" charset="0"/>
                <a:ea typeface="ＭＳ Ｐゴシック" charset="0"/>
              </a:rPr>
              <a:t>Arrange the observations in increasing order</a:t>
            </a:r>
          </a:p>
          <a:p>
            <a:pPr lvl="1" eaLnBrk="1" hangingPunct="1"/>
            <a:endParaRPr lang="en-US" sz="2000">
              <a:latin typeface="Arial" charset="0"/>
              <a:ea typeface="ＭＳ Ｐゴシック" charset="0"/>
            </a:endParaRPr>
          </a:p>
          <a:p>
            <a:pPr lvl="1" eaLnBrk="1" hangingPunct="1"/>
            <a:r>
              <a:rPr lang="en-US" sz="2000">
                <a:latin typeface="Arial" charset="0"/>
                <a:ea typeface="ＭＳ Ｐゴシック" charset="0"/>
              </a:rPr>
              <a:t>Count up the required percentage from the bottom of the list.</a:t>
            </a:r>
          </a:p>
          <a:p>
            <a:pPr lvl="1" eaLnBrk="1" hangingPunct="1">
              <a:buFont typeface="Wingdings" charset="0"/>
              <a:buNone/>
            </a:pPr>
            <a:endParaRPr lang="en-US" sz="2000">
              <a:latin typeface="Arial" charset="0"/>
              <a:ea typeface="ＭＳ Ｐゴシック" charset="0"/>
            </a:endParaRPr>
          </a:p>
          <a:p>
            <a:pPr lvl="1" eaLnBrk="1" hangingPunct="1"/>
            <a:r>
              <a:rPr lang="en-US" sz="2000">
                <a:latin typeface="Arial" charset="0"/>
                <a:ea typeface="ＭＳ Ｐゴシック" charset="0"/>
              </a:rPr>
              <a:t>Find the number that lies at or below the percentage you need.</a:t>
            </a:r>
          </a:p>
          <a:p>
            <a:pPr lvl="1" eaLnBrk="1" hangingPunct="1"/>
            <a:endParaRPr lang="en-US" sz="2000">
              <a:latin typeface="Arial" charset="0"/>
              <a:ea typeface="ＭＳ Ｐゴシック" charset="0"/>
            </a:endParaRPr>
          </a:p>
          <a:p>
            <a:pPr lvl="1" eaLnBrk="1" hangingPunct="1"/>
            <a:r>
              <a:rPr lang="en-US" sz="2000">
                <a:latin typeface="Arial" charset="0"/>
                <a:ea typeface="ＭＳ Ｐゴシック" charset="0"/>
              </a:rPr>
              <a:t>There is not always a value with exactly </a:t>
            </a:r>
            <a:r>
              <a:rPr lang="en-US" sz="2000" i="1">
                <a:latin typeface="Arial" charset="0"/>
                <a:ea typeface="ＭＳ Ｐゴシック" charset="0"/>
              </a:rPr>
              <a:t>p</a:t>
            </a:r>
            <a:r>
              <a:rPr lang="en-US" sz="2000">
                <a:latin typeface="Arial" charset="0"/>
                <a:ea typeface="ＭＳ Ｐゴシック" charset="0"/>
              </a:rPr>
              <a:t> percent below/at it.</a:t>
            </a:r>
          </a:p>
          <a:p>
            <a:pPr lvl="1" eaLnBrk="1" hangingPunct="1"/>
            <a:endParaRPr lang="en-US" sz="2000">
              <a:latin typeface="Arial" charset="0"/>
              <a:ea typeface="ＭＳ Ｐゴシック" charset="0"/>
            </a:endParaRPr>
          </a:p>
          <a:p>
            <a:pPr lvl="1" eaLnBrk="1" hangingPunct="1">
              <a:buFont typeface="Wingdings" charset="0"/>
              <a:buNone/>
            </a:pPr>
            <a:endParaRPr lang="en-US" sz="1800">
              <a:latin typeface="Arial" charset="0"/>
              <a:ea typeface="ＭＳ Ｐゴシック" charset="0"/>
            </a:endParaRPr>
          </a:p>
          <a:p>
            <a:pPr lvl="1" eaLnBrk="1" hangingPunct="1">
              <a:buFont typeface="Wingdings" charset="0"/>
              <a:buNone/>
            </a:pPr>
            <a:endParaRPr lang="en-US" sz="1800">
              <a:latin typeface="Arial" charset="0"/>
              <a:ea typeface="ＭＳ Ｐゴシック" charset="0"/>
            </a:endParaRPr>
          </a:p>
          <a:p>
            <a:pPr eaLnBrk="1" hangingPunct="1">
              <a:buFont typeface="Wingdings" charset="0"/>
              <a:buNone/>
            </a:pPr>
            <a:endParaRPr lang="en-US">
              <a:latin typeface="Arial" charset="0"/>
              <a:ea typeface="ＭＳ Ｐゴシック" charset="0"/>
            </a:endParaRPr>
          </a:p>
          <a:p>
            <a:pPr eaLnBrk="1" hangingPunct="1"/>
            <a:endParaRPr lang="en-US">
              <a:latin typeface="Arial" charset="0"/>
              <a:ea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
          <p:cNvSpPr txBox="1">
            <a:spLocks noChangeArrowheads="1"/>
          </p:cNvSpPr>
          <p:nvPr/>
        </p:nvSpPr>
        <p:spPr bwMode="auto">
          <a:xfrm>
            <a:off x="3276600" y="3619500"/>
            <a:ext cx="211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i="1"/>
              <a:t>M = </a:t>
            </a:r>
            <a:r>
              <a:rPr lang="en-US"/>
              <a:t>median</a:t>
            </a:r>
            <a:r>
              <a:rPr lang="en-US" i="1"/>
              <a:t> = 3.4</a:t>
            </a:r>
          </a:p>
        </p:txBody>
      </p:sp>
      <p:sp>
        <p:nvSpPr>
          <p:cNvPr id="11268" name="Text Box 3"/>
          <p:cNvSpPr txBox="1">
            <a:spLocks noChangeArrowheads="1"/>
          </p:cNvSpPr>
          <p:nvPr/>
        </p:nvSpPr>
        <p:spPr bwMode="auto">
          <a:xfrm>
            <a:off x="6400800" y="22098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i="1"/>
              <a:t>Q</a:t>
            </a:r>
            <a:r>
              <a:rPr lang="en-US" baseline="-25000"/>
              <a:t>1</a:t>
            </a:r>
            <a:r>
              <a:rPr lang="en-US"/>
              <a:t>= first quartile = 2.2</a:t>
            </a:r>
          </a:p>
        </p:txBody>
      </p:sp>
      <p:sp>
        <p:nvSpPr>
          <p:cNvPr id="11269" name="Text Box 4"/>
          <p:cNvSpPr txBox="1">
            <a:spLocks noChangeArrowheads="1"/>
          </p:cNvSpPr>
          <p:nvPr/>
        </p:nvSpPr>
        <p:spPr bwMode="auto">
          <a:xfrm>
            <a:off x="6400800" y="5056188"/>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i="1"/>
              <a:t>Q</a:t>
            </a:r>
            <a:r>
              <a:rPr lang="en-US" baseline="-25000"/>
              <a:t>3</a:t>
            </a:r>
            <a:r>
              <a:rPr lang="en-US"/>
              <a:t>= third quartile = 4.35</a:t>
            </a:r>
          </a:p>
        </p:txBody>
      </p:sp>
      <p:graphicFrame>
        <p:nvGraphicFramePr>
          <p:cNvPr id="11266" name="Object 5"/>
          <p:cNvGraphicFramePr>
            <a:graphicFrameLocks noChangeAspect="1"/>
          </p:cNvGraphicFramePr>
          <p:nvPr/>
        </p:nvGraphicFramePr>
        <p:xfrm>
          <a:off x="5280025" y="1066800"/>
          <a:ext cx="1165225" cy="5486400"/>
        </p:xfrm>
        <a:graphic>
          <a:graphicData uri="http://schemas.openxmlformats.org/presentationml/2006/ole">
            <mc:AlternateContent xmlns:mc="http://schemas.openxmlformats.org/markup-compatibility/2006">
              <mc:Choice xmlns:v="urn:schemas-microsoft-com:vml" Requires="v">
                <p:oleObj spid="_x0000_s11284" name="Worksheet" r:id="rId4" imgW="781202" imgH="3857549" progId="Excel.Sheet.8">
                  <p:embed/>
                </p:oleObj>
              </mc:Choice>
              <mc:Fallback>
                <p:oleObj name="Worksheet" r:id="rId4" imgW="781202" imgH="3857549" progId="Excel.Sheet.8">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025" y="1066800"/>
                        <a:ext cx="1165225" cy="5486400"/>
                      </a:xfrm>
                      <a:prstGeom prst="rect">
                        <a:avLst/>
                      </a:prstGeom>
                      <a:solidFill>
                        <a:srgbClr val="FFCC66"/>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1270" name="Rectangle 6"/>
          <p:cNvSpPr>
            <a:spLocks noChangeArrowheads="1"/>
          </p:cNvSpPr>
          <p:nvPr/>
        </p:nvSpPr>
        <p:spPr bwMode="auto">
          <a:xfrm>
            <a:off x="457200" y="228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4000">
                <a:solidFill>
                  <a:srgbClr val="CC0000"/>
                </a:solidFill>
                <a:latin typeface="Garamond" charset="0"/>
              </a:rPr>
              <a:t>Measure of spread: the </a:t>
            </a:r>
            <a:r>
              <a:rPr lang="en-US" sz="4000" b="1">
                <a:solidFill>
                  <a:srgbClr val="CC0000"/>
                </a:solidFill>
                <a:latin typeface="Garamond" charset="0"/>
              </a:rPr>
              <a:t>quartiles</a:t>
            </a:r>
          </a:p>
        </p:txBody>
      </p:sp>
      <p:sp>
        <p:nvSpPr>
          <p:cNvPr id="11271" name="Text Box 7"/>
          <p:cNvSpPr txBox="1">
            <a:spLocks noChangeArrowheads="1"/>
          </p:cNvSpPr>
          <p:nvPr/>
        </p:nvSpPr>
        <p:spPr bwMode="auto">
          <a:xfrm>
            <a:off x="457200" y="1524000"/>
            <a:ext cx="44196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50000"/>
              </a:lnSpc>
              <a:spcBef>
                <a:spcPct val="20000"/>
              </a:spcBef>
              <a:buClr>
                <a:schemeClr val="accent1"/>
              </a:buClr>
              <a:buSzPct val="65000"/>
              <a:buFont typeface="Wingdings" charset="0"/>
              <a:buNone/>
            </a:pPr>
            <a:r>
              <a:rPr lang="en-US">
                <a:cs typeface="Times New Roman" charset="0"/>
              </a:rPr>
              <a:t>The </a:t>
            </a:r>
            <a:r>
              <a:rPr lang="en-US" b="1">
                <a:cs typeface="Times New Roman" charset="0"/>
              </a:rPr>
              <a:t>first quartile,</a:t>
            </a:r>
            <a:r>
              <a:rPr lang="en-US" b="1" i="1">
                <a:cs typeface="Times New Roman" charset="0"/>
              </a:rPr>
              <a:t> Q</a:t>
            </a:r>
            <a:r>
              <a:rPr lang="en-US" b="1" baseline="-30000">
                <a:cs typeface="Times New Roman" charset="0"/>
              </a:rPr>
              <a:t>1</a:t>
            </a:r>
            <a:r>
              <a:rPr lang="en-US" b="1">
                <a:cs typeface="Times New Roman" charset="0"/>
              </a:rPr>
              <a:t>,</a:t>
            </a:r>
            <a:r>
              <a:rPr lang="en-US">
                <a:cs typeface="Times New Roman" charset="0"/>
              </a:rPr>
              <a:t> is the value in the sample that has 25% of the data at or below it (</a:t>
            </a:r>
            <a:r>
              <a:rPr lang="en-US">
                <a:cs typeface="Times New Roman" charset="0"/>
                <a:sym typeface="Wingdings" charset="0"/>
              </a:rPr>
              <a:t> it is the median of the lower half of the sorted data, excluding </a:t>
            </a:r>
            <a:r>
              <a:rPr lang="en-US" i="1">
                <a:cs typeface="Times New Roman" charset="0"/>
                <a:sym typeface="Wingdings" charset="0"/>
              </a:rPr>
              <a:t>M</a:t>
            </a:r>
            <a:r>
              <a:rPr lang="en-US">
                <a:cs typeface="Times New Roman" charset="0"/>
                <a:sym typeface="Wingdings" charset="0"/>
              </a:rPr>
              <a:t>)</a:t>
            </a:r>
            <a:r>
              <a:rPr lang="en-US">
                <a:cs typeface="Times New Roman" charset="0"/>
              </a:rPr>
              <a:t>. </a:t>
            </a:r>
          </a:p>
          <a:p>
            <a:pPr eaLnBrk="1" hangingPunct="1">
              <a:lnSpc>
                <a:spcPct val="150000"/>
              </a:lnSpc>
              <a:spcBef>
                <a:spcPct val="20000"/>
              </a:spcBef>
              <a:buClr>
                <a:schemeClr val="accent1"/>
              </a:buClr>
              <a:buSzPct val="65000"/>
              <a:buFont typeface="Wingdings" charset="0"/>
              <a:buNone/>
            </a:pPr>
            <a:endParaRPr lang="en-US">
              <a:cs typeface="Times New Roman" charset="0"/>
            </a:endParaRPr>
          </a:p>
          <a:p>
            <a:pPr eaLnBrk="1" hangingPunct="1">
              <a:lnSpc>
                <a:spcPct val="150000"/>
              </a:lnSpc>
              <a:spcBef>
                <a:spcPct val="20000"/>
              </a:spcBef>
              <a:buClr>
                <a:schemeClr val="accent1"/>
              </a:buClr>
              <a:buSzPct val="65000"/>
              <a:buFont typeface="Wingdings" charset="0"/>
              <a:buNone/>
            </a:pPr>
            <a:endParaRPr lang="en-US">
              <a:cs typeface="Times New Roman" charset="0"/>
            </a:endParaRPr>
          </a:p>
          <a:p>
            <a:pPr eaLnBrk="1" hangingPunct="1">
              <a:lnSpc>
                <a:spcPct val="150000"/>
              </a:lnSpc>
              <a:spcBef>
                <a:spcPct val="20000"/>
              </a:spcBef>
              <a:buClr>
                <a:schemeClr val="accent1"/>
              </a:buClr>
              <a:buSzPct val="65000"/>
              <a:buFont typeface="Wingdings" charset="0"/>
              <a:buNone/>
            </a:pPr>
            <a:endParaRPr lang="en-US">
              <a:cs typeface="Times New Roman" charset="0"/>
            </a:endParaRPr>
          </a:p>
          <a:p>
            <a:pPr eaLnBrk="1" hangingPunct="1">
              <a:lnSpc>
                <a:spcPct val="150000"/>
              </a:lnSpc>
              <a:spcBef>
                <a:spcPct val="20000"/>
              </a:spcBef>
              <a:buClr>
                <a:schemeClr val="accent1"/>
              </a:buClr>
              <a:buSzPct val="65000"/>
              <a:buFont typeface="Wingdings" charset="0"/>
              <a:buNone/>
            </a:pPr>
            <a:r>
              <a:rPr lang="en-US">
                <a:cs typeface="Times New Roman" charset="0"/>
              </a:rPr>
              <a:t>The </a:t>
            </a:r>
            <a:r>
              <a:rPr lang="en-US" b="1">
                <a:cs typeface="Times New Roman" charset="0"/>
              </a:rPr>
              <a:t>third quartile,</a:t>
            </a:r>
            <a:r>
              <a:rPr lang="en-US" b="1" i="1">
                <a:cs typeface="Times New Roman" charset="0"/>
              </a:rPr>
              <a:t> Q</a:t>
            </a:r>
            <a:r>
              <a:rPr lang="en-US" b="1" baseline="-30000">
                <a:cs typeface="Times New Roman" charset="0"/>
              </a:rPr>
              <a:t>3</a:t>
            </a:r>
            <a:r>
              <a:rPr lang="en-US" b="1">
                <a:cs typeface="Times New Roman" charset="0"/>
              </a:rPr>
              <a:t>,</a:t>
            </a:r>
            <a:r>
              <a:rPr lang="en-US">
                <a:cs typeface="Times New Roman" charset="0"/>
              </a:rPr>
              <a:t> is the value in the sample that has 75% of the data at or below it </a:t>
            </a:r>
            <a:r>
              <a:rPr lang="en-US"/>
              <a:t>(</a:t>
            </a:r>
            <a:r>
              <a:rPr lang="en-US">
                <a:sym typeface="Wingdings" charset="0"/>
              </a:rPr>
              <a:t> it is the median of the upper half of the sorted data, excluding </a:t>
            </a:r>
            <a:r>
              <a:rPr lang="en-US" i="1">
                <a:sym typeface="Wingdings" charset="0"/>
              </a:rPr>
              <a:t>M</a:t>
            </a:r>
            <a:r>
              <a:rPr lang="en-US">
                <a:sym typeface="Wingdings" charset="0"/>
              </a:rPr>
              <a:t>)</a:t>
            </a:r>
            <a:r>
              <a:rPr lang="en-US"/>
              <a:t>.</a:t>
            </a: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1.23</a:t>
            </a:r>
            <a:endParaRPr lang="en-US" dirty="0"/>
          </a:p>
        </p:txBody>
      </p:sp>
      <p:sp>
        <p:nvSpPr>
          <p:cNvPr id="3" name="Content Placeholder 2"/>
          <p:cNvSpPr>
            <a:spLocks noGrp="1"/>
          </p:cNvSpPr>
          <p:nvPr>
            <p:ph idx="1"/>
          </p:nvPr>
        </p:nvSpPr>
        <p:spPr/>
        <p:txBody>
          <a:bodyPr/>
          <a:lstStyle/>
          <a:p>
            <a:pPr marL="0" indent="0">
              <a:buNone/>
            </a:pPr>
            <a:r>
              <a:rPr lang="en-US" dirty="0">
                <a:solidFill>
                  <a:prstClr val="black"/>
                </a:solidFill>
                <a:latin typeface="Verdana"/>
              </a:rPr>
              <a:t>Here is the ordered list of the times to start a business in our sample of 24 countries</a:t>
            </a:r>
            <a:r>
              <a:rPr lang="en-US" dirty="0" smtClean="0">
                <a:solidFill>
                  <a:prstClr val="black"/>
                </a:solidFill>
                <a:latin typeface="Verdana"/>
              </a:rPr>
              <a:t>:</a:t>
            </a:r>
          </a:p>
          <a:p>
            <a:pPr marL="0" indent="0">
              <a:buNone/>
            </a:pPr>
            <a:endParaRPr lang="en-US" dirty="0">
              <a:solidFill>
                <a:prstClr val="black"/>
              </a:solidFill>
              <a:latin typeface="Verdana"/>
            </a:endParaRPr>
          </a:p>
          <a:p>
            <a:pPr marL="0" indent="0">
              <a:buNone/>
            </a:pPr>
            <a:endParaRPr lang="en-US" dirty="0" smtClean="0">
              <a:solidFill>
                <a:prstClr val="black"/>
              </a:solidFill>
              <a:latin typeface="Verdana"/>
            </a:endParaRPr>
          </a:p>
          <a:p>
            <a:pPr marL="0" indent="0">
              <a:buNone/>
            </a:pPr>
            <a:endParaRPr lang="en-US" dirty="0">
              <a:solidFill>
                <a:prstClr val="black"/>
              </a:solidFill>
              <a:latin typeface="Verdana"/>
            </a:endParaRPr>
          </a:p>
          <a:p>
            <a:pPr marL="0" indent="0">
              <a:buNone/>
            </a:pPr>
            <a:endParaRPr lang="en-US" dirty="0" smtClean="0">
              <a:solidFill>
                <a:prstClr val="black"/>
              </a:solidFill>
              <a:latin typeface="Verdana"/>
            </a:endParaRPr>
          </a:p>
          <a:p>
            <a:pPr marL="0" indent="0">
              <a:buNone/>
            </a:pPr>
            <a:r>
              <a:rPr lang="en-US" dirty="0"/>
              <a:t>The first quartile is the median of the first 12 observations, and the third quartile is the median of the last 12 observations. Check that </a:t>
            </a:r>
            <a:r>
              <a:rPr lang="en-US" i="1" dirty="0"/>
              <a:t>Q</a:t>
            </a:r>
            <a:r>
              <a:rPr lang="en-US" baseline="-25000" dirty="0"/>
              <a:t>1</a:t>
            </a:r>
            <a:r>
              <a:rPr lang="en-US" dirty="0"/>
              <a:t> = 23 and </a:t>
            </a:r>
            <a:r>
              <a:rPr lang="en-US" i="1" dirty="0"/>
              <a:t>Q</a:t>
            </a:r>
            <a:r>
              <a:rPr lang="en-US" baseline="-25000" dirty="0"/>
              <a:t>3</a:t>
            </a:r>
            <a:r>
              <a:rPr lang="en-US" dirty="0"/>
              <a:t> = 46.5.</a:t>
            </a:r>
          </a:p>
        </p:txBody>
      </p:sp>
      <p:pic>
        <p:nvPicPr>
          <p:cNvPr id="4" name="Picture 3"/>
          <p:cNvPicPr>
            <a:picLocks noChangeAspect="1"/>
          </p:cNvPicPr>
          <p:nvPr/>
        </p:nvPicPr>
        <p:blipFill>
          <a:blip r:embed="rId2"/>
          <a:stretch>
            <a:fillRect/>
          </a:stretch>
        </p:blipFill>
        <p:spPr>
          <a:xfrm>
            <a:off x="533400" y="2133600"/>
            <a:ext cx="7744178" cy="609600"/>
          </a:xfrm>
          <a:prstGeom prst="rect">
            <a:avLst/>
          </a:prstGeom>
        </p:spPr>
      </p:pic>
    </p:spTree>
    <p:extLst>
      <p:ext uri="{BB962C8B-B14F-4D97-AF65-F5344CB8AC3E}">
        <p14:creationId xmlns:p14="http://schemas.microsoft.com/office/powerpoint/2010/main" val="2121123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2"/>
          <p:cNvSpPr txBox="1">
            <a:spLocks noChangeArrowheads="1"/>
          </p:cNvSpPr>
          <p:nvPr/>
        </p:nvSpPr>
        <p:spPr bwMode="auto">
          <a:xfrm>
            <a:off x="1828800" y="3684588"/>
            <a:ext cx="215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i="1"/>
              <a:t>M</a:t>
            </a:r>
            <a:r>
              <a:rPr lang="en-US" sz="2000"/>
              <a:t> = median = 3.4</a:t>
            </a:r>
          </a:p>
        </p:txBody>
      </p:sp>
      <p:sp>
        <p:nvSpPr>
          <p:cNvPr id="12293" name="Rectangle 3"/>
          <p:cNvSpPr>
            <a:spLocks noChangeArrowheads="1"/>
          </p:cNvSpPr>
          <p:nvPr/>
        </p:nvSpPr>
        <p:spPr bwMode="auto">
          <a:xfrm>
            <a:off x="6842125" y="25796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n-US" sz="2400"/>
          </a:p>
        </p:txBody>
      </p:sp>
      <p:sp>
        <p:nvSpPr>
          <p:cNvPr id="12294" name="Text Box 4"/>
          <p:cNvSpPr txBox="1">
            <a:spLocks noChangeArrowheads="1"/>
          </p:cNvSpPr>
          <p:nvPr/>
        </p:nvSpPr>
        <p:spPr bwMode="auto">
          <a:xfrm>
            <a:off x="1828800" y="2008188"/>
            <a:ext cx="2157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i="1"/>
              <a:t>Q</a:t>
            </a:r>
            <a:r>
              <a:rPr lang="en-US" sz="2000" baseline="-25000"/>
              <a:t>3</a:t>
            </a:r>
            <a:r>
              <a:rPr lang="en-US" sz="2000"/>
              <a:t>= third quartile </a:t>
            </a:r>
          </a:p>
          <a:p>
            <a:r>
              <a:rPr lang="en-US" sz="2000"/>
              <a:t>     = 4.35</a:t>
            </a:r>
          </a:p>
        </p:txBody>
      </p:sp>
      <p:sp>
        <p:nvSpPr>
          <p:cNvPr id="12295" name="Text Box 5"/>
          <p:cNvSpPr txBox="1">
            <a:spLocks noChangeArrowheads="1"/>
          </p:cNvSpPr>
          <p:nvPr/>
        </p:nvSpPr>
        <p:spPr bwMode="auto">
          <a:xfrm>
            <a:off x="1828800" y="5132388"/>
            <a:ext cx="20716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i="1"/>
              <a:t>Q</a:t>
            </a:r>
            <a:r>
              <a:rPr lang="en-US" sz="2000" baseline="-25000"/>
              <a:t>1</a:t>
            </a:r>
            <a:r>
              <a:rPr lang="en-US" sz="2000"/>
              <a:t>= first quartile </a:t>
            </a:r>
          </a:p>
          <a:p>
            <a:r>
              <a:rPr lang="en-US" sz="2000"/>
              <a:t>     = 2.2</a:t>
            </a:r>
          </a:p>
        </p:txBody>
      </p:sp>
      <p:graphicFrame>
        <p:nvGraphicFramePr>
          <p:cNvPr id="12290" name="Object 6"/>
          <p:cNvGraphicFramePr>
            <a:graphicFrameLocks noChangeAspect="1"/>
          </p:cNvGraphicFramePr>
          <p:nvPr/>
        </p:nvGraphicFramePr>
        <p:xfrm>
          <a:off x="533400" y="914400"/>
          <a:ext cx="1193800" cy="5778500"/>
        </p:xfrm>
        <a:graphic>
          <a:graphicData uri="http://schemas.openxmlformats.org/presentationml/2006/ole">
            <mc:AlternateContent xmlns:mc="http://schemas.openxmlformats.org/markup-compatibility/2006">
              <mc:Choice xmlns:v="urn:schemas-microsoft-com:vml" Requires="v">
                <p:oleObj spid="_x0000_s12329" name="Worksheet" r:id="rId4" imgW="781050" imgH="3857625" progId="Excel.Sheet.8">
                  <p:embed/>
                </p:oleObj>
              </mc:Choice>
              <mc:Fallback>
                <p:oleObj name="Worksheet" r:id="rId4" imgW="781050" imgH="3857625" progId="Excel.Sheet.8">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914400"/>
                        <a:ext cx="1193800" cy="57785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2296" name="Text Box 7"/>
          <p:cNvSpPr txBox="1">
            <a:spLocks noChangeArrowheads="1"/>
          </p:cNvSpPr>
          <p:nvPr/>
        </p:nvSpPr>
        <p:spPr bwMode="auto">
          <a:xfrm>
            <a:off x="1828800" y="849313"/>
            <a:ext cx="2436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t>Largest = max = 6.1</a:t>
            </a:r>
          </a:p>
        </p:txBody>
      </p:sp>
      <p:sp>
        <p:nvSpPr>
          <p:cNvPr id="12297" name="Text Box 8"/>
          <p:cNvSpPr txBox="1">
            <a:spLocks noChangeArrowheads="1"/>
          </p:cNvSpPr>
          <p:nvPr/>
        </p:nvSpPr>
        <p:spPr bwMode="auto">
          <a:xfrm>
            <a:off x="1828800" y="6351588"/>
            <a:ext cx="249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t>Smallest = min = 0.6</a:t>
            </a:r>
          </a:p>
        </p:txBody>
      </p:sp>
      <p:graphicFrame>
        <p:nvGraphicFramePr>
          <p:cNvPr id="12291" name="Object 9"/>
          <p:cNvGraphicFramePr>
            <a:graphicFrameLocks noChangeAspect="1"/>
          </p:cNvGraphicFramePr>
          <p:nvPr/>
        </p:nvGraphicFramePr>
        <p:xfrm>
          <a:off x="5219700" y="990600"/>
          <a:ext cx="3395663" cy="4813300"/>
        </p:xfrm>
        <a:graphic>
          <a:graphicData uri="http://schemas.openxmlformats.org/presentationml/2006/ole">
            <mc:AlternateContent xmlns:mc="http://schemas.openxmlformats.org/markup-compatibility/2006">
              <mc:Choice xmlns:v="urn:schemas-microsoft-com:vml" Requires="v">
                <p:oleObj spid="_x0000_s12330" name="Worksheet" r:id="rId6" imgW="2843280" imgH="4041000" progId="">
                  <p:embed/>
                </p:oleObj>
              </mc:Choice>
              <mc:Fallback>
                <p:oleObj name="Worksheet" r:id="rId6" imgW="2843280" imgH="4041000" progId="">
                  <p:embed/>
                  <p:pic>
                    <p:nvPicPr>
                      <p:cNvPr id="0"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990600"/>
                        <a:ext cx="3395663" cy="48133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2298" name="Rectangle 10"/>
          <p:cNvSpPr>
            <a:spLocks noChangeArrowheads="1"/>
          </p:cNvSpPr>
          <p:nvPr/>
        </p:nvSpPr>
        <p:spPr bwMode="auto">
          <a:xfrm>
            <a:off x="7048500" y="3048000"/>
            <a:ext cx="304800" cy="533400"/>
          </a:xfrm>
          <a:prstGeom prst="rect">
            <a:avLst/>
          </a:prstGeom>
          <a:solidFill>
            <a:srgbClr val="FFAF18"/>
          </a:solidFill>
          <a:ln w="9525">
            <a:solidFill>
              <a:schemeClr val="tx1"/>
            </a:solidFill>
            <a:miter lim="800000"/>
            <a:headEnd/>
            <a:tailEnd/>
          </a:ln>
        </p:spPr>
        <p:txBody>
          <a:bodyPr wrap="none" anchor="ctr"/>
          <a:lstStyle/>
          <a:p>
            <a:endParaRPr lang="en-US"/>
          </a:p>
        </p:txBody>
      </p:sp>
      <p:sp>
        <p:nvSpPr>
          <p:cNvPr id="12299" name="Rectangle 11"/>
          <p:cNvSpPr>
            <a:spLocks noChangeArrowheads="1"/>
          </p:cNvSpPr>
          <p:nvPr/>
        </p:nvSpPr>
        <p:spPr bwMode="auto">
          <a:xfrm>
            <a:off x="7048500" y="3581400"/>
            <a:ext cx="304800" cy="533400"/>
          </a:xfrm>
          <a:prstGeom prst="rect">
            <a:avLst/>
          </a:prstGeom>
          <a:solidFill>
            <a:srgbClr val="FFAF18"/>
          </a:solidFill>
          <a:ln w="9525">
            <a:solidFill>
              <a:schemeClr val="tx1"/>
            </a:solidFill>
            <a:miter lim="800000"/>
            <a:headEnd/>
            <a:tailEnd/>
          </a:ln>
        </p:spPr>
        <p:txBody>
          <a:bodyPr wrap="none" anchor="ctr"/>
          <a:lstStyle/>
          <a:p>
            <a:endParaRPr lang="en-US"/>
          </a:p>
        </p:txBody>
      </p:sp>
      <p:sp>
        <p:nvSpPr>
          <p:cNvPr id="12300" name="Text Box 12"/>
          <p:cNvSpPr txBox="1">
            <a:spLocks noChangeArrowheads="1"/>
          </p:cNvSpPr>
          <p:nvPr/>
        </p:nvSpPr>
        <p:spPr bwMode="auto">
          <a:xfrm>
            <a:off x="5751513" y="5876925"/>
            <a:ext cx="27114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120000"/>
              </a:lnSpc>
            </a:pPr>
            <a:r>
              <a:rPr lang="en-US" b="1">
                <a:solidFill>
                  <a:srgbClr val="333399"/>
                </a:solidFill>
              </a:rPr>
              <a:t>Five-number summary:</a:t>
            </a:r>
          </a:p>
          <a:p>
            <a:pPr algn="ctr">
              <a:lnSpc>
                <a:spcPct val="120000"/>
              </a:lnSpc>
            </a:pPr>
            <a:r>
              <a:rPr lang="en-US" b="1">
                <a:solidFill>
                  <a:srgbClr val="333399"/>
                </a:solidFill>
              </a:rPr>
              <a:t>min </a:t>
            </a:r>
            <a:r>
              <a:rPr lang="en-US" b="1" i="1">
                <a:solidFill>
                  <a:srgbClr val="333399"/>
                </a:solidFill>
              </a:rPr>
              <a:t>Q</a:t>
            </a:r>
            <a:r>
              <a:rPr lang="en-US" b="1" baseline="-25000">
                <a:solidFill>
                  <a:srgbClr val="333399"/>
                </a:solidFill>
              </a:rPr>
              <a:t>1</a:t>
            </a:r>
            <a:r>
              <a:rPr lang="en-US" b="1">
                <a:solidFill>
                  <a:srgbClr val="333399"/>
                </a:solidFill>
              </a:rPr>
              <a:t> </a:t>
            </a:r>
            <a:r>
              <a:rPr lang="en-US" b="1" i="1">
                <a:solidFill>
                  <a:srgbClr val="333399"/>
                </a:solidFill>
              </a:rPr>
              <a:t>M</a:t>
            </a:r>
            <a:r>
              <a:rPr lang="en-US" b="1">
                <a:solidFill>
                  <a:srgbClr val="333399"/>
                </a:solidFill>
              </a:rPr>
              <a:t> </a:t>
            </a:r>
            <a:r>
              <a:rPr lang="en-US" b="1" i="1">
                <a:solidFill>
                  <a:srgbClr val="333399"/>
                </a:solidFill>
              </a:rPr>
              <a:t>Q</a:t>
            </a:r>
            <a:r>
              <a:rPr lang="en-US" b="1" baseline="-25000">
                <a:solidFill>
                  <a:srgbClr val="333399"/>
                </a:solidFill>
              </a:rPr>
              <a:t>3</a:t>
            </a:r>
            <a:r>
              <a:rPr lang="en-US" b="1">
                <a:solidFill>
                  <a:srgbClr val="333399"/>
                </a:solidFill>
              </a:rPr>
              <a:t> max</a:t>
            </a:r>
          </a:p>
        </p:txBody>
      </p:sp>
      <p:sp>
        <p:nvSpPr>
          <p:cNvPr id="12301" name="Rectangle 13"/>
          <p:cNvSpPr>
            <a:spLocks noChangeArrowheads="1"/>
          </p:cNvSpPr>
          <p:nvPr/>
        </p:nvSpPr>
        <p:spPr bwMode="auto">
          <a:xfrm>
            <a:off x="304800" y="152400"/>
            <a:ext cx="861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4000">
                <a:solidFill>
                  <a:srgbClr val="CC0000"/>
                </a:solidFill>
                <a:latin typeface="Garamond" charset="0"/>
              </a:rPr>
              <a:t>Five-number summary and boxplot</a:t>
            </a:r>
          </a:p>
        </p:txBody>
      </p:sp>
      <p:sp>
        <p:nvSpPr>
          <p:cNvPr id="12302" name="Line 14"/>
          <p:cNvSpPr>
            <a:spLocks noChangeShapeType="1"/>
          </p:cNvSpPr>
          <p:nvPr/>
        </p:nvSpPr>
        <p:spPr bwMode="auto">
          <a:xfrm>
            <a:off x="4229100" y="1143000"/>
            <a:ext cx="2819400" cy="1066800"/>
          </a:xfrm>
          <a:prstGeom prst="line">
            <a:avLst/>
          </a:prstGeom>
          <a:noFill/>
          <a:ln w="9525">
            <a:solidFill>
              <a:srgbClr val="C0C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3" name="Line 15"/>
          <p:cNvSpPr>
            <a:spLocks noChangeShapeType="1"/>
          </p:cNvSpPr>
          <p:nvPr/>
        </p:nvSpPr>
        <p:spPr bwMode="auto">
          <a:xfrm>
            <a:off x="3848100" y="2209800"/>
            <a:ext cx="3200400" cy="838200"/>
          </a:xfrm>
          <a:prstGeom prst="line">
            <a:avLst/>
          </a:prstGeom>
          <a:noFill/>
          <a:ln w="9525">
            <a:solidFill>
              <a:srgbClr val="C0C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4" name="Line 16"/>
          <p:cNvSpPr>
            <a:spLocks noChangeShapeType="1"/>
          </p:cNvSpPr>
          <p:nvPr/>
        </p:nvSpPr>
        <p:spPr bwMode="auto">
          <a:xfrm flipV="1">
            <a:off x="3924300" y="3581400"/>
            <a:ext cx="3048000" cy="304800"/>
          </a:xfrm>
          <a:prstGeom prst="line">
            <a:avLst/>
          </a:prstGeom>
          <a:noFill/>
          <a:ln w="9525">
            <a:solidFill>
              <a:srgbClr val="C0C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Line 17"/>
          <p:cNvSpPr>
            <a:spLocks noChangeShapeType="1"/>
          </p:cNvSpPr>
          <p:nvPr/>
        </p:nvSpPr>
        <p:spPr bwMode="auto">
          <a:xfrm flipV="1">
            <a:off x="3924300" y="4114800"/>
            <a:ext cx="3124200" cy="1219200"/>
          </a:xfrm>
          <a:prstGeom prst="line">
            <a:avLst/>
          </a:prstGeom>
          <a:noFill/>
          <a:ln w="9525">
            <a:solidFill>
              <a:srgbClr val="C0C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Line 18"/>
          <p:cNvSpPr>
            <a:spLocks noChangeShapeType="1"/>
          </p:cNvSpPr>
          <p:nvPr/>
        </p:nvSpPr>
        <p:spPr bwMode="auto">
          <a:xfrm flipV="1">
            <a:off x="4152900" y="4876800"/>
            <a:ext cx="2895600" cy="1752600"/>
          </a:xfrm>
          <a:prstGeom prst="line">
            <a:avLst/>
          </a:prstGeom>
          <a:noFill/>
          <a:ln w="9525">
            <a:solidFill>
              <a:srgbClr val="C0C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7" name="Text Box 19"/>
          <p:cNvSpPr txBox="1">
            <a:spLocks noChangeArrowheads="1"/>
          </p:cNvSpPr>
          <p:nvPr/>
        </p:nvSpPr>
        <p:spPr bwMode="auto">
          <a:xfrm>
            <a:off x="6470650" y="1219200"/>
            <a:ext cx="12890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120000"/>
              </a:lnSpc>
            </a:pPr>
            <a:r>
              <a:rPr lang="en-US" b="1">
                <a:solidFill>
                  <a:srgbClr val="333399"/>
                </a:solidFill>
              </a:rPr>
              <a:t>BOXPLOT</a:t>
            </a: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0" y="2133600"/>
            <a:ext cx="9144000" cy="4724400"/>
          </a:xfrm>
          <a:prstGeom prst="rect">
            <a:avLst/>
          </a:prstGeom>
          <a:solidFill>
            <a:srgbClr val="FFCC66"/>
          </a:solidFill>
          <a:ln w="9525">
            <a:solidFill>
              <a:schemeClr val="tx1"/>
            </a:solidFill>
            <a:miter lim="800000"/>
            <a:headEnd/>
            <a:tailEnd/>
          </a:ln>
        </p:spPr>
        <p:txBody>
          <a:bodyPr wrap="none" anchor="ctr"/>
          <a:lstStyle/>
          <a:p>
            <a:endParaRPr lang="en-US"/>
          </a:p>
        </p:txBody>
      </p:sp>
      <p:graphicFrame>
        <p:nvGraphicFramePr>
          <p:cNvPr id="13314" name="Object 3"/>
          <p:cNvGraphicFramePr>
            <a:graphicFrameLocks noChangeAspect="1"/>
          </p:cNvGraphicFramePr>
          <p:nvPr/>
        </p:nvGraphicFramePr>
        <p:xfrm>
          <a:off x="304800" y="2222500"/>
          <a:ext cx="5791200" cy="4559300"/>
        </p:xfrm>
        <a:graphic>
          <a:graphicData uri="http://schemas.openxmlformats.org/presentationml/2006/ole">
            <mc:AlternateContent xmlns:mc="http://schemas.openxmlformats.org/markup-compatibility/2006">
              <mc:Choice xmlns:v="urn:schemas-microsoft-com:vml" Requires="v">
                <p:oleObj spid="_x0000_s13339" name="Worksheet" r:id="rId4" imgW="5238902" imgH="3876751" progId="Excel.Sheet.8">
                  <p:embed/>
                </p:oleObj>
              </mc:Choice>
              <mc:Fallback>
                <p:oleObj name="Worksheet" r:id="rId4" imgW="5238902" imgH="3876751" progId="Excel.Sheet.8">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22500"/>
                        <a:ext cx="5791200" cy="45593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3316" name="Line 4"/>
          <p:cNvSpPr>
            <a:spLocks noChangeShapeType="1"/>
          </p:cNvSpPr>
          <p:nvPr/>
        </p:nvSpPr>
        <p:spPr bwMode="auto">
          <a:xfrm>
            <a:off x="2679700" y="4943475"/>
            <a:ext cx="0" cy="1143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7" name="Line 5"/>
          <p:cNvSpPr>
            <a:spLocks noChangeShapeType="1"/>
          </p:cNvSpPr>
          <p:nvPr/>
        </p:nvSpPr>
        <p:spPr bwMode="auto">
          <a:xfrm>
            <a:off x="4343400" y="3292475"/>
            <a:ext cx="0" cy="2895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8" name="Rectangle 6"/>
          <p:cNvSpPr>
            <a:spLocks noChangeArrowheads="1"/>
          </p:cNvSpPr>
          <p:nvPr/>
        </p:nvSpPr>
        <p:spPr bwMode="auto">
          <a:xfrm>
            <a:off x="4191000" y="5273675"/>
            <a:ext cx="304800" cy="457200"/>
          </a:xfrm>
          <a:prstGeom prst="rect">
            <a:avLst/>
          </a:prstGeom>
          <a:solidFill>
            <a:srgbClr val="CCFF66"/>
          </a:solidFill>
          <a:ln w="9525">
            <a:solidFill>
              <a:schemeClr val="tx1"/>
            </a:solidFill>
            <a:miter lim="800000"/>
            <a:headEnd/>
            <a:tailEnd/>
          </a:ln>
        </p:spPr>
        <p:txBody>
          <a:bodyPr wrap="none" anchor="ctr"/>
          <a:lstStyle/>
          <a:p>
            <a:endParaRPr lang="en-US"/>
          </a:p>
        </p:txBody>
      </p:sp>
      <p:sp>
        <p:nvSpPr>
          <p:cNvPr id="13319" name="Rectangle 7"/>
          <p:cNvSpPr>
            <a:spLocks noChangeArrowheads="1"/>
          </p:cNvSpPr>
          <p:nvPr/>
        </p:nvSpPr>
        <p:spPr bwMode="auto">
          <a:xfrm>
            <a:off x="4191000" y="5730875"/>
            <a:ext cx="304800" cy="304800"/>
          </a:xfrm>
          <a:prstGeom prst="rect">
            <a:avLst/>
          </a:prstGeom>
          <a:solidFill>
            <a:srgbClr val="CCFF66"/>
          </a:solidFill>
          <a:ln w="9525">
            <a:solidFill>
              <a:schemeClr val="tx1"/>
            </a:solidFill>
            <a:miter lim="800000"/>
            <a:headEnd/>
            <a:tailEnd/>
          </a:ln>
        </p:spPr>
        <p:txBody>
          <a:bodyPr wrap="none" anchor="ctr"/>
          <a:lstStyle/>
          <a:p>
            <a:endParaRPr lang="en-US"/>
          </a:p>
        </p:txBody>
      </p:sp>
      <p:sp>
        <p:nvSpPr>
          <p:cNvPr id="13320" name="Rectangle 8"/>
          <p:cNvSpPr>
            <a:spLocks noChangeArrowheads="1"/>
          </p:cNvSpPr>
          <p:nvPr/>
        </p:nvSpPr>
        <p:spPr bwMode="auto">
          <a:xfrm>
            <a:off x="2527300" y="5311775"/>
            <a:ext cx="304800" cy="228600"/>
          </a:xfrm>
          <a:prstGeom prst="rect">
            <a:avLst/>
          </a:prstGeom>
          <a:solidFill>
            <a:srgbClr val="CCFF66"/>
          </a:solidFill>
          <a:ln w="9525">
            <a:solidFill>
              <a:schemeClr val="tx1"/>
            </a:solidFill>
            <a:miter lim="800000"/>
            <a:headEnd/>
            <a:tailEnd/>
          </a:ln>
        </p:spPr>
        <p:txBody>
          <a:bodyPr wrap="none" anchor="ctr"/>
          <a:lstStyle/>
          <a:p>
            <a:endParaRPr lang="en-US"/>
          </a:p>
        </p:txBody>
      </p:sp>
      <p:sp>
        <p:nvSpPr>
          <p:cNvPr id="13321" name="Rectangle 9"/>
          <p:cNvSpPr>
            <a:spLocks noChangeArrowheads="1"/>
          </p:cNvSpPr>
          <p:nvPr/>
        </p:nvSpPr>
        <p:spPr bwMode="auto">
          <a:xfrm>
            <a:off x="2527300" y="5540375"/>
            <a:ext cx="304800" cy="228600"/>
          </a:xfrm>
          <a:prstGeom prst="rect">
            <a:avLst/>
          </a:prstGeom>
          <a:solidFill>
            <a:srgbClr val="CCFF66"/>
          </a:solidFill>
          <a:ln w="9525">
            <a:solidFill>
              <a:schemeClr val="tx1"/>
            </a:solidFill>
            <a:miter lim="800000"/>
            <a:headEnd/>
            <a:tailEnd/>
          </a:ln>
        </p:spPr>
        <p:txBody>
          <a:bodyPr wrap="none" anchor="ctr"/>
          <a:lstStyle/>
          <a:p>
            <a:endParaRPr lang="en-US"/>
          </a:p>
        </p:txBody>
      </p:sp>
      <p:sp>
        <p:nvSpPr>
          <p:cNvPr id="13322" name="Text Box 10"/>
          <p:cNvSpPr txBox="1">
            <a:spLocks noChangeArrowheads="1"/>
          </p:cNvSpPr>
          <p:nvPr/>
        </p:nvSpPr>
        <p:spPr bwMode="auto">
          <a:xfrm>
            <a:off x="609600" y="2330450"/>
            <a:ext cx="563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t>Comparing boxplots for a normal </a:t>
            </a:r>
            <a:br>
              <a:rPr lang="en-US"/>
            </a:br>
            <a:r>
              <a:rPr lang="en-US"/>
              <a:t>and a right-skewed distribution</a:t>
            </a:r>
          </a:p>
        </p:txBody>
      </p:sp>
      <p:sp>
        <p:nvSpPr>
          <p:cNvPr id="13323" name="Rectangle 11"/>
          <p:cNvSpPr>
            <a:spLocks noChangeArrowheads="1"/>
          </p:cNvSpPr>
          <p:nvPr/>
        </p:nvSpPr>
        <p:spPr bwMode="auto">
          <a:xfrm>
            <a:off x="457200" y="228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a:solidFill>
                  <a:srgbClr val="333399"/>
                </a:solidFill>
                <a:latin typeface="Garamond" charset="0"/>
              </a:rPr>
              <a:t>Boxplots for skewed data</a:t>
            </a:r>
          </a:p>
        </p:txBody>
      </p:sp>
      <p:pic>
        <p:nvPicPr>
          <p:cNvPr id="13324" name="Picture 12" descr="w0059-n"/>
          <p:cNvPicPr>
            <a:picLocks noChangeAspect="1" noChangeArrowheads="1"/>
          </p:cNvPicPr>
          <p:nvPr/>
        </p:nvPicPr>
        <p:blipFill>
          <a:blip r:embed="rId6">
            <a:clrChange>
              <a:clrFrom>
                <a:srgbClr val="ECBC98"/>
              </a:clrFrom>
              <a:clrTo>
                <a:srgbClr val="ECBC98">
                  <a:alpha val="0"/>
                </a:srgbClr>
              </a:clrTo>
            </a:clrChange>
            <a:extLst>
              <a:ext uri="{28A0092B-C50C-407E-A947-70E740481C1C}">
                <a14:useLocalDpi xmlns:a14="http://schemas.microsoft.com/office/drawing/2010/main" val="0"/>
              </a:ext>
            </a:extLst>
          </a:blip>
          <a:srcRect l="6319" r="6129"/>
          <a:stretch>
            <a:fillRect/>
          </a:stretch>
        </p:blipFill>
        <p:spPr bwMode="auto">
          <a:xfrm>
            <a:off x="914400" y="1143000"/>
            <a:ext cx="73914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3"/>
          <p:cNvSpPr txBox="1">
            <a:spLocks noChangeArrowheads="1"/>
          </p:cNvSpPr>
          <p:nvPr/>
        </p:nvSpPr>
        <p:spPr bwMode="auto">
          <a:xfrm>
            <a:off x="6324600" y="3886200"/>
            <a:ext cx="24384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30000"/>
              </a:lnSpc>
            </a:pPr>
            <a:r>
              <a:rPr lang="en-US" sz="2000"/>
              <a:t>Boxplots remain true to the data and depict clearly symmetry or skew.</a:t>
            </a:r>
          </a:p>
        </p:txBody>
      </p:sp>
      <p:pic>
        <p:nvPicPr>
          <p:cNvPr id="13326" name="Picture 14"/>
          <p:cNvPicPr>
            <a:picLocks noChangeAspect="1" noChangeArrowheads="1"/>
          </p:cNvPicPr>
          <p:nvPr/>
        </p:nvPicPr>
        <p:blipFill>
          <a:blip r:embed="rId7">
            <a:lum bright="30000" contrast="-50000"/>
            <a:extLst>
              <a:ext uri="{28A0092B-C50C-407E-A947-70E740481C1C}">
                <a14:useLocalDpi xmlns:a14="http://schemas.microsoft.com/office/drawing/2010/main" val="0"/>
              </a:ext>
            </a:extLst>
          </a:blip>
          <a:srcRect/>
          <a:stretch>
            <a:fillRect/>
          </a:stretch>
        </p:blipFill>
        <p:spPr bwMode="auto">
          <a:xfrm>
            <a:off x="4697413" y="3124200"/>
            <a:ext cx="12461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lnSpc>
                <a:spcPct val="110000"/>
              </a:lnSpc>
            </a:pPr>
            <a:r>
              <a:rPr lang="en-US" sz="2800">
                <a:solidFill>
                  <a:srgbClr val="333399"/>
                </a:solidFill>
                <a:latin typeface="Garamond" charset="0"/>
                <a:ea typeface="ＭＳ Ｐゴシック" charset="0"/>
              </a:rPr>
              <a:t>Suspected outliers</a:t>
            </a:r>
          </a:p>
        </p:txBody>
      </p:sp>
      <p:sp>
        <p:nvSpPr>
          <p:cNvPr id="1359875" name="Rectangle 3"/>
          <p:cNvSpPr>
            <a:spLocks noGrp="1" noChangeArrowheads="1"/>
          </p:cNvSpPr>
          <p:nvPr>
            <p:ph type="body" idx="1"/>
          </p:nvPr>
        </p:nvSpPr>
        <p:spPr>
          <a:xfrm>
            <a:off x="457200" y="1066800"/>
            <a:ext cx="8229600" cy="5486400"/>
          </a:xfrm>
        </p:spPr>
        <p:txBody>
          <a:bodyPr/>
          <a:lstStyle/>
          <a:p>
            <a:pPr marL="0" indent="0" eaLnBrk="1" hangingPunct="1">
              <a:lnSpc>
                <a:spcPct val="140000"/>
              </a:lnSpc>
              <a:buFont typeface="Wingdings" charset="0"/>
              <a:buNone/>
            </a:pPr>
            <a:r>
              <a:rPr lang="en-US">
                <a:latin typeface="Arial" charset="0"/>
                <a:ea typeface="ＭＳ Ｐゴシック" charset="0"/>
              </a:rPr>
              <a:t>Outliers are troublesome data points, and it is important to be able to identify them.</a:t>
            </a:r>
          </a:p>
          <a:p>
            <a:pPr marL="0" indent="0" eaLnBrk="1" hangingPunct="1">
              <a:lnSpc>
                <a:spcPct val="140000"/>
              </a:lnSpc>
              <a:buFont typeface="Wingdings" charset="0"/>
              <a:buNone/>
            </a:pPr>
            <a:endParaRPr lang="en-US" sz="1600">
              <a:latin typeface="Arial" charset="0"/>
              <a:ea typeface="ＭＳ Ｐゴシック" charset="0"/>
            </a:endParaRPr>
          </a:p>
          <a:p>
            <a:pPr marL="0" indent="0" eaLnBrk="1" hangingPunct="1">
              <a:lnSpc>
                <a:spcPct val="140000"/>
              </a:lnSpc>
              <a:buFont typeface="Wingdings" charset="0"/>
              <a:buNone/>
            </a:pPr>
            <a:r>
              <a:rPr lang="en-US">
                <a:latin typeface="Arial" charset="0"/>
                <a:ea typeface="ＭＳ Ｐゴシック" charset="0"/>
              </a:rPr>
              <a:t>One way to raise the flag for a suspected outlier is to compare the distance from the suspicious data point to the nearest quartile (</a:t>
            </a:r>
            <a:r>
              <a:rPr lang="en-US" i="1">
                <a:latin typeface="Arial" charset="0"/>
                <a:ea typeface="ＭＳ Ｐゴシック" charset="0"/>
              </a:rPr>
              <a:t>Q</a:t>
            </a:r>
            <a:r>
              <a:rPr lang="en-US" baseline="-25000">
                <a:latin typeface="Arial" charset="0"/>
                <a:ea typeface="ＭＳ Ｐゴシック" charset="0"/>
              </a:rPr>
              <a:t>1</a:t>
            </a:r>
            <a:r>
              <a:rPr lang="en-US">
                <a:latin typeface="Arial" charset="0"/>
                <a:ea typeface="ＭＳ Ｐゴシック" charset="0"/>
              </a:rPr>
              <a:t> or </a:t>
            </a:r>
            <a:r>
              <a:rPr lang="en-US" i="1">
                <a:latin typeface="Arial" charset="0"/>
                <a:ea typeface="ＭＳ Ｐゴシック" charset="0"/>
              </a:rPr>
              <a:t>Q</a:t>
            </a:r>
            <a:r>
              <a:rPr lang="en-US" baseline="-25000">
                <a:latin typeface="Arial" charset="0"/>
                <a:ea typeface="ＭＳ Ｐゴシック" charset="0"/>
              </a:rPr>
              <a:t>3</a:t>
            </a:r>
            <a:r>
              <a:rPr lang="en-US">
                <a:latin typeface="Arial" charset="0"/>
                <a:ea typeface="ＭＳ Ｐゴシック" charset="0"/>
              </a:rPr>
              <a:t>). We then compare this distance to the </a:t>
            </a:r>
            <a:r>
              <a:rPr lang="en-US" b="1">
                <a:solidFill>
                  <a:srgbClr val="333399"/>
                </a:solidFill>
                <a:latin typeface="Arial" charset="0"/>
                <a:ea typeface="ＭＳ Ｐゴシック" charset="0"/>
              </a:rPr>
              <a:t>interquartile range</a:t>
            </a:r>
            <a:r>
              <a:rPr lang="en-US">
                <a:latin typeface="Arial" charset="0"/>
                <a:ea typeface="ＭＳ Ｐゴシック" charset="0"/>
              </a:rPr>
              <a:t> (distance between </a:t>
            </a:r>
            <a:r>
              <a:rPr lang="en-US" i="1">
                <a:latin typeface="Arial" charset="0"/>
                <a:ea typeface="ＭＳ Ｐゴシック" charset="0"/>
              </a:rPr>
              <a:t>Q</a:t>
            </a:r>
            <a:r>
              <a:rPr lang="en-US" baseline="-25000">
                <a:latin typeface="Arial" charset="0"/>
                <a:ea typeface="ＭＳ Ｐゴシック" charset="0"/>
              </a:rPr>
              <a:t>1</a:t>
            </a:r>
            <a:r>
              <a:rPr lang="en-US">
                <a:latin typeface="Arial" charset="0"/>
                <a:ea typeface="ＭＳ Ｐゴシック" charset="0"/>
              </a:rPr>
              <a:t> and </a:t>
            </a:r>
            <a:r>
              <a:rPr lang="en-US" i="1">
                <a:latin typeface="Arial" charset="0"/>
                <a:ea typeface="ＭＳ Ｐゴシック" charset="0"/>
              </a:rPr>
              <a:t>Q</a:t>
            </a:r>
            <a:r>
              <a:rPr lang="en-US" baseline="-25000">
                <a:latin typeface="Arial" charset="0"/>
                <a:ea typeface="ＭＳ Ｐゴシック" charset="0"/>
              </a:rPr>
              <a:t>3</a:t>
            </a:r>
            <a:r>
              <a:rPr lang="en-US">
                <a:latin typeface="Arial" charset="0"/>
                <a:ea typeface="ＭＳ Ｐゴシック" charset="0"/>
              </a:rPr>
              <a:t>).</a:t>
            </a:r>
          </a:p>
          <a:p>
            <a:pPr marL="0" indent="0" eaLnBrk="1" hangingPunct="1">
              <a:lnSpc>
                <a:spcPct val="140000"/>
              </a:lnSpc>
              <a:buFont typeface="Wingdings" charset="0"/>
              <a:buNone/>
            </a:pPr>
            <a:endParaRPr lang="en-US" sz="1600">
              <a:latin typeface="Arial" charset="0"/>
              <a:ea typeface="ＭＳ Ｐゴシック" charset="0"/>
            </a:endParaRPr>
          </a:p>
          <a:p>
            <a:pPr marL="0" indent="0" eaLnBrk="1" hangingPunct="1">
              <a:lnSpc>
                <a:spcPct val="140000"/>
              </a:lnSpc>
              <a:buFont typeface="Wingdings" charset="0"/>
              <a:buNone/>
            </a:pPr>
            <a:r>
              <a:rPr lang="en-US">
                <a:latin typeface="Arial" charset="0"/>
                <a:ea typeface="ＭＳ Ｐゴシック" charset="0"/>
              </a:rPr>
              <a:t>We call an observation a </a:t>
            </a:r>
            <a:r>
              <a:rPr lang="en-US" b="1">
                <a:solidFill>
                  <a:srgbClr val="333399"/>
                </a:solidFill>
                <a:latin typeface="Arial" charset="0"/>
                <a:ea typeface="ＭＳ Ｐゴシック" charset="0"/>
              </a:rPr>
              <a:t>suspected outlier</a:t>
            </a:r>
            <a:r>
              <a:rPr lang="en-US">
                <a:latin typeface="Arial" charset="0"/>
                <a:ea typeface="ＭＳ Ｐゴシック" charset="0"/>
              </a:rPr>
              <a:t> if it falls more than 1.5 times the size of the interquartile range (IQR) above the first quartile or below the third quartile. This is called the </a:t>
            </a:r>
            <a:r>
              <a:rPr lang="ja-JP" altLang="en-US">
                <a:latin typeface="Arial" charset="0"/>
                <a:ea typeface="ＭＳ Ｐゴシック" charset="0"/>
              </a:rPr>
              <a:t>“</a:t>
            </a:r>
            <a:r>
              <a:rPr lang="en-US" altLang="ja-JP" b="1">
                <a:solidFill>
                  <a:srgbClr val="333399"/>
                </a:solidFill>
                <a:latin typeface="Arial" charset="0"/>
                <a:ea typeface="ＭＳ Ｐゴシック" charset="0"/>
              </a:rPr>
              <a:t>1.5 * IQR rule for outliers.</a:t>
            </a:r>
            <a:r>
              <a:rPr lang="ja-JP" altLang="en-US">
                <a:latin typeface="Arial" charset="0"/>
                <a:ea typeface="ＭＳ Ｐゴシック" charset="0"/>
              </a:rPr>
              <a:t>”</a:t>
            </a:r>
            <a:r>
              <a:rPr lang="en-US" altLang="ja-JP">
                <a:latin typeface="Arial" charset="0"/>
                <a:ea typeface="ＭＳ Ｐゴシック" charset="0"/>
              </a:rPr>
              <a:t> </a:t>
            </a:r>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987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9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987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2"/>
          <p:cNvSpPr txBox="1">
            <a:spLocks noChangeArrowheads="1"/>
          </p:cNvSpPr>
          <p:nvPr/>
        </p:nvSpPr>
        <p:spPr bwMode="auto">
          <a:xfrm>
            <a:off x="1600200" y="161448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i="1"/>
              <a:t>Q</a:t>
            </a:r>
            <a:r>
              <a:rPr lang="en-US" baseline="-25000"/>
              <a:t>3</a:t>
            </a:r>
            <a:r>
              <a:rPr lang="en-US"/>
              <a:t> = 4.35</a:t>
            </a:r>
          </a:p>
        </p:txBody>
      </p:sp>
      <p:sp>
        <p:nvSpPr>
          <p:cNvPr id="14341" name="Text Box 3"/>
          <p:cNvSpPr txBox="1">
            <a:spLocks noChangeArrowheads="1"/>
          </p:cNvSpPr>
          <p:nvPr/>
        </p:nvSpPr>
        <p:spPr bwMode="auto">
          <a:xfrm>
            <a:off x="1600200" y="4586288"/>
            <a:ext cx="1003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i="1"/>
              <a:t>Q</a:t>
            </a:r>
            <a:r>
              <a:rPr lang="en-US" baseline="-25000"/>
              <a:t>1 </a:t>
            </a:r>
            <a:r>
              <a:rPr lang="en-US"/>
              <a:t>= 2.2</a:t>
            </a:r>
          </a:p>
        </p:txBody>
      </p:sp>
      <p:graphicFrame>
        <p:nvGraphicFramePr>
          <p:cNvPr id="14338" name="Object 4"/>
          <p:cNvGraphicFramePr>
            <a:graphicFrameLocks noChangeAspect="1"/>
          </p:cNvGraphicFramePr>
          <p:nvPr/>
        </p:nvGraphicFramePr>
        <p:xfrm>
          <a:off x="431800" y="388938"/>
          <a:ext cx="1171575" cy="5859462"/>
        </p:xfrm>
        <a:graphic>
          <a:graphicData uri="http://schemas.openxmlformats.org/presentationml/2006/ole">
            <mc:AlternateContent xmlns:mc="http://schemas.openxmlformats.org/markup-compatibility/2006">
              <mc:Choice xmlns:v="urn:schemas-microsoft-com:vml" Requires="v">
                <p:oleObj spid="_x0000_s14380" name="Worksheet" r:id="rId4" imgW="781202" imgH="3857549" progId="Excel.Sheet.8">
                  <p:embed/>
                </p:oleObj>
              </mc:Choice>
              <mc:Fallback>
                <p:oleObj name="Worksheet" r:id="rId4" imgW="781202" imgH="3857549" progId="Excel.Sheet.8">
                  <p:embed/>
                  <p:pic>
                    <p:nvPicPr>
                      <p:cNvPr id="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388938"/>
                        <a:ext cx="1171575" cy="58594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pSp>
        <p:nvGrpSpPr>
          <p:cNvPr id="14342" name="Group 5"/>
          <p:cNvGrpSpPr>
            <a:grpSpLocks/>
          </p:cNvGrpSpPr>
          <p:nvPr/>
        </p:nvGrpSpPr>
        <p:grpSpPr bwMode="auto">
          <a:xfrm>
            <a:off x="3738563" y="503238"/>
            <a:ext cx="3395662" cy="4813300"/>
            <a:chOff x="3456" y="624"/>
            <a:chExt cx="2139" cy="3032"/>
          </a:xfrm>
        </p:grpSpPr>
        <p:graphicFrame>
          <p:nvGraphicFramePr>
            <p:cNvPr id="14339" name="Object 6"/>
            <p:cNvGraphicFramePr>
              <a:graphicFrameLocks noChangeAspect="1"/>
            </p:cNvGraphicFramePr>
            <p:nvPr/>
          </p:nvGraphicFramePr>
          <p:xfrm>
            <a:off x="3456" y="624"/>
            <a:ext cx="2139" cy="3032"/>
          </p:xfrm>
          <a:graphic>
            <a:graphicData uri="http://schemas.openxmlformats.org/presentationml/2006/ole">
              <mc:AlternateContent xmlns:mc="http://schemas.openxmlformats.org/markup-compatibility/2006">
                <mc:Choice xmlns:v="urn:schemas-microsoft-com:vml" Requires="v">
                  <p:oleObj spid="_x0000_s14381" name="Worksheet" r:id="rId6" imgW="2843280" imgH="4041000" progId="">
                    <p:embed/>
                  </p:oleObj>
                </mc:Choice>
                <mc:Fallback>
                  <p:oleObj name="Worksheet" r:id="rId6" imgW="2843280" imgH="4041000" progId="">
                    <p:embed/>
                    <p:pic>
                      <p:nvPicPr>
                        <p:cNvPr id="0"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624"/>
                          <a:ext cx="2139" cy="30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4355" name="Rectangle 7"/>
            <p:cNvSpPr>
              <a:spLocks noChangeArrowheads="1"/>
            </p:cNvSpPr>
            <p:nvPr/>
          </p:nvSpPr>
          <p:spPr bwMode="auto">
            <a:xfrm>
              <a:off x="3948" y="873"/>
              <a:ext cx="1488" cy="288"/>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56" name="Line 8"/>
            <p:cNvSpPr>
              <a:spLocks noChangeShapeType="1"/>
            </p:cNvSpPr>
            <p:nvPr/>
          </p:nvSpPr>
          <p:spPr bwMode="auto">
            <a:xfrm flipV="1">
              <a:off x="3945" y="87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7" name="Line 9"/>
            <p:cNvSpPr>
              <a:spLocks noChangeShapeType="1"/>
            </p:cNvSpPr>
            <p:nvPr/>
          </p:nvSpPr>
          <p:spPr bwMode="auto">
            <a:xfrm>
              <a:off x="3903" y="873"/>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8" name="Text Box 10"/>
            <p:cNvSpPr txBox="1">
              <a:spLocks noChangeArrowheads="1"/>
            </p:cNvSpPr>
            <p:nvPr/>
          </p:nvSpPr>
          <p:spPr bwMode="auto">
            <a:xfrm>
              <a:off x="3692"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a:t>8</a:t>
              </a:r>
            </a:p>
          </p:txBody>
        </p:sp>
      </p:grpSp>
      <p:sp>
        <p:nvSpPr>
          <p:cNvPr id="14343" name="Rectangle 11"/>
          <p:cNvSpPr>
            <a:spLocks noChangeArrowheads="1"/>
          </p:cNvSpPr>
          <p:nvPr/>
        </p:nvSpPr>
        <p:spPr bwMode="auto">
          <a:xfrm>
            <a:off x="5360988" y="2092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n-US" sz="2400"/>
          </a:p>
        </p:txBody>
      </p:sp>
      <p:sp>
        <p:nvSpPr>
          <p:cNvPr id="14344" name="Rectangle 12"/>
          <p:cNvSpPr>
            <a:spLocks noChangeArrowheads="1"/>
          </p:cNvSpPr>
          <p:nvPr/>
        </p:nvSpPr>
        <p:spPr bwMode="auto">
          <a:xfrm>
            <a:off x="5554663" y="2586038"/>
            <a:ext cx="304800" cy="457200"/>
          </a:xfrm>
          <a:prstGeom prst="rect">
            <a:avLst/>
          </a:prstGeom>
          <a:solidFill>
            <a:srgbClr val="333399"/>
          </a:solidFill>
          <a:ln w="19050">
            <a:solidFill>
              <a:schemeClr val="tx1"/>
            </a:solidFill>
            <a:miter lim="800000"/>
            <a:headEnd/>
            <a:tailEnd/>
          </a:ln>
        </p:spPr>
        <p:txBody>
          <a:bodyPr wrap="none" anchor="ctr"/>
          <a:lstStyle/>
          <a:p>
            <a:endParaRPr lang="en-US"/>
          </a:p>
        </p:txBody>
      </p:sp>
      <p:sp>
        <p:nvSpPr>
          <p:cNvPr id="14345" name="Rectangle 13"/>
          <p:cNvSpPr>
            <a:spLocks noChangeArrowheads="1"/>
          </p:cNvSpPr>
          <p:nvPr/>
        </p:nvSpPr>
        <p:spPr bwMode="auto">
          <a:xfrm>
            <a:off x="5554663" y="3055938"/>
            <a:ext cx="304800" cy="576262"/>
          </a:xfrm>
          <a:prstGeom prst="rect">
            <a:avLst/>
          </a:prstGeom>
          <a:solidFill>
            <a:srgbClr val="333399"/>
          </a:solidFill>
          <a:ln w="19050">
            <a:solidFill>
              <a:schemeClr val="tx1"/>
            </a:solidFill>
            <a:miter lim="800000"/>
            <a:headEnd/>
            <a:tailEnd/>
          </a:ln>
        </p:spPr>
        <p:txBody>
          <a:bodyPr wrap="none" anchor="ctr"/>
          <a:lstStyle/>
          <a:p>
            <a:endParaRPr lang="en-US"/>
          </a:p>
        </p:txBody>
      </p:sp>
      <p:sp>
        <p:nvSpPr>
          <p:cNvPr id="14346" name="Line 14"/>
          <p:cNvSpPr>
            <a:spLocks noChangeShapeType="1"/>
          </p:cNvSpPr>
          <p:nvPr/>
        </p:nvSpPr>
        <p:spPr bwMode="auto">
          <a:xfrm>
            <a:off x="1600200" y="503238"/>
            <a:ext cx="4049713" cy="457200"/>
          </a:xfrm>
          <a:prstGeom prst="line">
            <a:avLst/>
          </a:prstGeom>
          <a:noFill/>
          <a:ln w="19050">
            <a:solidFill>
              <a:srgbClr val="777777"/>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7" name="Line 15"/>
          <p:cNvSpPr>
            <a:spLocks noChangeShapeType="1"/>
          </p:cNvSpPr>
          <p:nvPr/>
        </p:nvSpPr>
        <p:spPr bwMode="auto">
          <a:xfrm>
            <a:off x="2743200" y="1905000"/>
            <a:ext cx="2819400" cy="681038"/>
          </a:xfrm>
          <a:prstGeom prst="line">
            <a:avLst/>
          </a:prstGeom>
          <a:noFill/>
          <a:ln w="19050">
            <a:solidFill>
              <a:srgbClr val="777777"/>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8" name="Line 16"/>
          <p:cNvSpPr>
            <a:spLocks noChangeShapeType="1"/>
          </p:cNvSpPr>
          <p:nvPr/>
        </p:nvSpPr>
        <p:spPr bwMode="auto">
          <a:xfrm flipV="1">
            <a:off x="2590800" y="3602038"/>
            <a:ext cx="2971800" cy="1122362"/>
          </a:xfrm>
          <a:prstGeom prst="line">
            <a:avLst/>
          </a:prstGeom>
          <a:noFill/>
          <a:ln w="19050">
            <a:solidFill>
              <a:srgbClr val="777777"/>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9" name="Oval 17"/>
          <p:cNvSpPr>
            <a:spLocks noChangeArrowheads="1"/>
          </p:cNvSpPr>
          <p:nvPr/>
        </p:nvSpPr>
        <p:spPr bwMode="auto">
          <a:xfrm>
            <a:off x="5664200" y="935038"/>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361938" name="Text Box 18"/>
          <p:cNvSpPr txBox="1">
            <a:spLocks noChangeArrowheads="1"/>
          </p:cNvSpPr>
          <p:nvPr/>
        </p:nvSpPr>
        <p:spPr bwMode="auto">
          <a:xfrm>
            <a:off x="6503988" y="2544763"/>
            <a:ext cx="2411412" cy="10064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000" b="1">
                <a:solidFill>
                  <a:srgbClr val="333399"/>
                </a:solidFill>
              </a:rPr>
              <a:t>Interquartile range</a:t>
            </a:r>
          </a:p>
          <a:p>
            <a:pPr algn="ctr"/>
            <a:r>
              <a:rPr lang="en-US" sz="2000" b="1" i="1">
                <a:solidFill>
                  <a:srgbClr val="333399"/>
                </a:solidFill>
              </a:rPr>
              <a:t>Q</a:t>
            </a:r>
            <a:r>
              <a:rPr lang="en-US" sz="2000" b="1" baseline="-25000">
                <a:solidFill>
                  <a:srgbClr val="333399"/>
                </a:solidFill>
              </a:rPr>
              <a:t>3</a:t>
            </a:r>
            <a:r>
              <a:rPr lang="en-US" sz="2000" b="1">
                <a:solidFill>
                  <a:srgbClr val="333399"/>
                </a:solidFill>
              </a:rPr>
              <a:t> – </a:t>
            </a:r>
            <a:r>
              <a:rPr lang="en-US" sz="2000" b="1" i="1">
                <a:solidFill>
                  <a:srgbClr val="333399"/>
                </a:solidFill>
              </a:rPr>
              <a:t>Q</a:t>
            </a:r>
            <a:r>
              <a:rPr lang="en-US" sz="2000" b="1" baseline="-25000">
                <a:solidFill>
                  <a:srgbClr val="333399"/>
                </a:solidFill>
              </a:rPr>
              <a:t>1</a:t>
            </a:r>
          </a:p>
          <a:p>
            <a:pPr algn="ctr"/>
            <a:r>
              <a:rPr lang="en-US" sz="2000" b="1">
                <a:solidFill>
                  <a:srgbClr val="333399"/>
                </a:solidFill>
              </a:rPr>
              <a:t>4.35 </a:t>
            </a:r>
            <a:r>
              <a:rPr lang="en-US" sz="2000" b="1">
                <a:solidFill>
                  <a:srgbClr val="333399"/>
                </a:solidFill>
                <a:cs typeface="Arial" charset="0"/>
              </a:rPr>
              <a:t>− </a:t>
            </a:r>
            <a:r>
              <a:rPr lang="en-US" sz="2000" b="1">
                <a:solidFill>
                  <a:srgbClr val="333399"/>
                </a:solidFill>
              </a:rPr>
              <a:t>2.2 = 2.15</a:t>
            </a:r>
            <a:endParaRPr lang="en-US" sz="2000">
              <a:solidFill>
                <a:srgbClr val="333399"/>
              </a:solidFill>
            </a:endParaRPr>
          </a:p>
        </p:txBody>
      </p:sp>
      <p:sp>
        <p:nvSpPr>
          <p:cNvPr id="1361939" name="AutoShape 19"/>
          <p:cNvSpPr>
            <a:spLocks/>
          </p:cNvSpPr>
          <p:nvPr/>
        </p:nvSpPr>
        <p:spPr bwMode="auto">
          <a:xfrm>
            <a:off x="5867400" y="2586038"/>
            <a:ext cx="685800" cy="1033462"/>
          </a:xfrm>
          <a:prstGeom prst="rightBrace">
            <a:avLst>
              <a:gd name="adj1" fmla="val 12558"/>
              <a:gd name="adj2" fmla="val 50000"/>
            </a:avLst>
          </a:pr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1940" name="Line 20"/>
          <p:cNvSpPr>
            <a:spLocks noChangeShapeType="1"/>
          </p:cNvSpPr>
          <p:nvPr/>
        </p:nvSpPr>
        <p:spPr bwMode="auto">
          <a:xfrm>
            <a:off x="5867400" y="960438"/>
            <a:ext cx="0" cy="1600200"/>
          </a:xfrm>
          <a:prstGeom prst="line">
            <a:avLst/>
          </a:prstGeom>
          <a:noFill/>
          <a:ln w="28575">
            <a:solidFill>
              <a:srgbClr val="CC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361941" name="Text Box 21"/>
          <p:cNvSpPr txBox="1">
            <a:spLocks noChangeArrowheads="1"/>
          </p:cNvSpPr>
          <p:nvPr/>
        </p:nvSpPr>
        <p:spPr bwMode="auto">
          <a:xfrm>
            <a:off x="5875338" y="1341438"/>
            <a:ext cx="2098675" cy="7016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000" b="1">
                <a:solidFill>
                  <a:srgbClr val="CC0000"/>
                </a:solidFill>
              </a:rPr>
              <a:t>Distance to </a:t>
            </a:r>
            <a:r>
              <a:rPr lang="en-US" sz="2000" b="1" i="1">
                <a:solidFill>
                  <a:srgbClr val="CC0000"/>
                </a:solidFill>
              </a:rPr>
              <a:t>Q</a:t>
            </a:r>
            <a:r>
              <a:rPr lang="en-US" sz="2000" b="1" baseline="-25000">
                <a:solidFill>
                  <a:srgbClr val="CC0000"/>
                </a:solidFill>
              </a:rPr>
              <a:t>3</a:t>
            </a:r>
          </a:p>
          <a:p>
            <a:pPr algn="ctr"/>
            <a:r>
              <a:rPr lang="en-US" sz="2000" b="1">
                <a:solidFill>
                  <a:srgbClr val="CC0000"/>
                </a:solidFill>
              </a:rPr>
              <a:t>7.9 </a:t>
            </a:r>
            <a:r>
              <a:rPr lang="en-US" sz="2000" b="1">
                <a:solidFill>
                  <a:srgbClr val="CC0000"/>
                </a:solidFill>
                <a:cs typeface="Arial" charset="0"/>
              </a:rPr>
              <a:t>− </a:t>
            </a:r>
            <a:r>
              <a:rPr lang="en-US" sz="2000" b="1">
                <a:solidFill>
                  <a:srgbClr val="CC0000"/>
                </a:solidFill>
              </a:rPr>
              <a:t>4.35 = 3.55</a:t>
            </a:r>
            <a:endParaRPr lang="en-US" sz="2000">
              <a:solidFill>
                <a:srgbClr val="CC0000"/>
              </a:solidFill>
            </a:endParaRPr>
          </a:p>
        </p:txBody>
      </p:sp>
      <p:sp>
        <p:nvSpPr>
          <p:cNvPr id="1361942" name="Rectangle 22"/>
          <p:cNvSpPr>
            <a:spLocks noChangeArrowheads="1"/>
          </p:cNvSpPr>
          <p:nvPr/>
        </p:nvSpPr>
        <p:spPr bwMode="auto">
          <a:xfrm>
            <a:off x="1981200" y="5410200"/>
            <a:ext cx="69342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buClr>
                <a:srgbClr val="333399"/>
              </a:buClr>
              <a:buSzPct val="65000"/>
              <a:buFont typeface="Wingdings" charset="0"/>
              <a:buNone/>
            </a:pPr>
            <a:r>
              <a:rPr lang="en-US"/>
              <a:t>Individual #25 has a value of 7.9 years, which is 3.55 years above the third quartile. This is more than 3.225 years, 1.5 * IQR. Thus, individual #25 is a suspected outlier.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19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19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19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19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619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38" grpId="0" animBg="1"/>
      <p:bldP spid="1361939" grpId="0" animBg="1"/>
      <p:bldP spid="1361940" grpId="0" animBg="1"/>
      <p:bldP spid="1361941" grpId="0" animBg="1"/>
      <p:bldP spid="1361942"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381000" y="990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50000"/>
              </a:spcBef>
            </a:pPr>
            <a:r>
              <a:rPr lang="en-US" sz="2000"/>
              <a:t>The standard deviation </a:t>
            </a:r>
            <a:r>
              <a:rPr lang="ja-JP" altLang="en-US" sz="2000"/>
              <a:t>“</a:t>
            </a:r>
            <a:r>
              <a:rPr lang="en-US" altLang="ja-JP" sz="2000" i="1"/>
              <a:t>s</a:t>
            </a:r>
            <a:r>
              <a:rPr lang="ja-JP" altLang="en-US" sz="2000"/>
              <a:t>”</a:t>
            </a:r>
            <a:r>
              <a:rPr lang="en-US" altLang="ja-JP" sz="2000"/>
              <a:t> is used to describe the variation around the </a:t>
            </a:r>
            <a:r>
              <a:rPr lang="en-US" altLang="ja-JP" sz="2000" u="sng"/>
              <a:t>mean</a:t>
            </a:r>
            <a:r>
              <a:rPr lang="en-US" altLang="ja-JP" sz="2000"/>
              <a:t>. Like the mean, it is not resistant to skew or outliers.</a:t>
            </a:r>
            <a:endParaRPr lang="en-US" sz="2000"/>
          </a:p>
        </p:txBody>
      </p:sp>
      <p:grpSp>
        <p:nvGrpSpPr>
          <p:cNvPr id="2" name="Group 3"/>
          <p:cNvGrpSpPr>
            <a:grpSpLocks/>
          </p:cNvGrpSpPr>
          <p:nvPr/>
        </p:nvGrpSpPr>
        <p:grpSpPr bwMode="auto">
          <a:xfrm>
            <a:off x="4508500" y="2060575"/>
            <a:ext cx="3927475" cy="1398588"/>
            <a:chOff x="2888" y="1183"/>
            <a:chExt cx="2474" cy="881"/>
          </a:xfrm>
        </p:grpSpPr>
        <p:graphicFrame>
          <p:nvGraphicFramePr>
            <p:cNvPr id="15364" name="Object 4"/>
            <p:cNvGraphicFramePr>
              <a:graphicFrameLocks noChangeAspect="1"/>
            </p:cNvGraphicFramePr>
            <p:nvPr/>
          </p:nvGraphicFramePr>
          <p:xfrm>
            <a:off x="3360" y="1468"/>
            <a:ext cx="1824" cy="596"/>
          </p:xfrm>
          <a:graphic>
            <a:graphicData uri="http://schemas.openxmlformats.org/presentationml/2006/ole">
              <mc:AlternateContent xmlns:mc="http://schemas.openxmlformats.org/markup-compatibility/2006">
                <mc:Choice xmlns:v="urn:schemas-microsoft-com:vml" Requires="v">
                  <p:oleObj spid="_x0000_s15409" name="Equation" r:id="rId4" imgW="1320227" imgH="431613" progId="Equation.3">
                    <p:embed/>
                  </p:oleObj>
                </mc:Choice>
                <mc:Fallback>
                  <p:oleObj name="Equation" r:id="rId4" imgW="1320227" imgH="431613" progId="Equation.3">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468"/>
                          <a:ext cx="1824" cy="59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5378" name="Text Box 5"/>
            <p:cNvSpPr txBox="1">
              <a:spLocks noChangeArrowheads="1"/>
            </p:cNvSpPr>
            <p:nvPr/>
          </p:nvSpPr>
          <p:spPr bwMode="auto">
            <a:xfrm>
              <a:off x="2888" y="1183"/>
              <a:ext cx="24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t>1. First calculate the </a:t>
              </a:r>
              <a:r>
                <a:rPr lang="en-US" sz="2000" b="1">
                  <a:solidFill>
                    <a:srgbClr val="333399"/>
                  </a:solidFill>
                </a:rPr>
                <a:t>variance </a:t>
              </a:r>
              <a:r>
                <a:rPr lang="en-US" sz="2000" b="1" i="1">
                  <a:solidFill>
                    <a:srgbClr val="333399"/>
                  </a:solidFill>
                </a:rPr>
                <a:t>s</a:t>
              </a:r>
              <a:r>
                <a:rPr lang="en-US" sz="2000" b="1" baseline="30000">
                  <a:solidFill>
                    <a:srgbClr val="333399"/>
                  </a:solidFill>
                </a:rPr>
                <a:t>2</a:t>
              </a:r>
              <a:r>
                <a:rPr lang="en-US" sz="2000" b="1"/>
                <a:t>.</a:t>
              </a:r>
              <a:endParaRPr lang="en-US" sz="2000"/>
            </a:p>
          </p:txBody>
        </p:sp>
      </p:grpSp>
      <p:grpSp>
        <p:nvGrpSpPr>
          <p:cNvPr id="3" name="Group 6"/>
          <p:cNvGrpSpPr>
            <a:grpSpLocks/>
          </p:cNvGrpSpPr>
          <p:nvPr/>
        </p:nvGrpSpPr>
        <p:grpSpPr bwMode="auto">
          <a:xfrm>
            <a:off x="4519613" y="4008438"/>
            <a:ext cx="4395787" cy="2011362"/>
            <a:chOff x="2895" y="2410"/>
            <a:chExt cx="2769" cy="1267"/>
          </a:xfrm>
        </p:grpSpPr>
        <p:graphicFrame>
          <p:nvGraphicFramePr>
            <p:cNvPr id="15363" name="Object 7"/>
            <p:cNvGraphicFramePr>
              <a:graphicFrameLocks noChangeAspect="1"/>
            </p:cNvGraphicFramePr>
            <p:nvPr/>
          </p:nvGraphicFramePr>
          <p:xfrm>
            <a:off x="3312" y="3024"/>
            <a:ext cx="1872" cy="653"/>
          </p:xfrm>
          <a:graphic>
            <a:graphicData uri="http://schemas.openxmlformats.org/presentationml/2006/ole">
              <mc:AlternateContent xmlns:mc="http://schemas.openxmlformats.org/markup-compatibility/2006">
                <mc:Choice xmlns:v="urn:schemas-microsoft-com:vml" Requires="v">
                  <p:oleObj spid="_x0000_s15410" name="Equation" r:id="rId6" imgW="1384300" imgH="482600" progId="Equation.3">
                    <p:embed/>
                  </p:oleObj>
                </mc:Choice>
                <mc:Fallback>
                  <p:oleObj name="Equation" r:id="rId6" imgW="1384300" imgH="482600" progId="Equation.3">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3024"/>
                          <a:ext cx="1872" cy="65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5377" name="Text Box 8"/>
            <p:cNvSpPr txBox="1">
              <a:spLocks noChangeArrowheads="1"/>
            </p:cNvSpPr>
            <p:nvPr/>
          </p:nvSpPr>
          <p:spPr bwMode="auto">
            <a:xfrm>
              <a:off x="2895" y="2410"/>
              <a:ext cx="276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pPr>
              <a:r>
                <a:rPr lang="en-US" sz="2000"/>
                <a:t>2. Then take the square root to get the </a:t>
              </a:r>
              <a:r>
                <a:rPr lang="en-US" sz="2000" b="1">
                  <a:solidFill>
                    <a:srgbClr val="333399"/>
                  </a:solidFill>
                </a:rPr>
                <a:t>standard deviation </a:t>
              </a:r>
              <a:r>
                <a:rPr lang="en-US" sz="2000" b="1" i="1">
                  <a:solidFill>
                    <a:srgbClr val="333399"/>
                  </a:solidFill>
                </a:rPr>
                <a:t>s</a:t>
              </a:r>
              <a:r>
                <a:rPr lang="en-US" sz="2000" b="1"/>
                <a:t>.</a:t>
              </a:r>
            </a:p>
          </p:txBody>
        </p:sp>
      </p:grpSp>
      <p:sp>
        <p:nvSpPr>
          <p:cNvPr id="15368" name="Rectangle 9"/>
          <p:cNvSpPr>
            <a:spLocks noChangeArrowheads="1"/>
          </p:cNvSpPr>
          <p:nvPr/>
        </p:nvSpPr>
        <p:spPr bwMode="auto">
          <a:xfrm>
            <a:off x="381000" y="2286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3600">
                <a:solidFill>
                  <a:srgbClr val="CC0000"/>
                </a:solidFill>
                <a:latin typeface="Garamond" charset="0"/>
              </a:rPr>
              <a:t>Measure of spread: the </a:t>
            </a:r>
            <a:r>
              <a:rPr lang="en-US" sz="3600" b="1">
                <a:solidFill>
                  <a:srgbClr val="CC0000"/>
                </a:solidFill>
                <a:latin typeface="Garamond" charset="0"/>
              </a:rPr>
              <a:t>standard deviation</a:t>
            </a:r>
          </a:p>
        </p:txBody>
      </p:sp>
      <p:pic>
        <p:nvPicPr>
          <p:cNvPr id="15369" name="Picture 10"/>
          <p:cNvPicPr>
            <a:picLocks noChangeAspect="1" noChangeArrowheads="1"/>
          </p:cNvPicPr>
          <p:nvPr/>
        </p:nvPicPr>
        <p:blipFill>
          <a:blip r:embed="rId8">
            <a:extLst>
              <a:ext uri="{28A0092B-C50C-407E-A947-70E740481C1C}">
                <a14:useLocalDpi xmlns:a14="http://schemas.microsoft.com/office/drawing/2010/main" val="0"/>
              </a:ext>
            </a:extLst>
          </a:blip>
          <a:srcRect t="505" r="958" b="4041"/>
          <a:stretch>
            <a:fillRect/>
          </a:stretch>
        </p:blipFill>
        <p:spPr bwMode="auto">
          <a:xfrm>
            <a:off x="241300" y="1905000"/>
            <a:ext cx="41021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Line 11"/>
          <p:cNvSpPr>
            <a:spLocks noChangeShapeType="1"/>
          </p:cNvSpPr>
          <p:nvPr/>
        </p:nvSpPr>
        <p:spPr bwMode="auto">
          <a:xfrm>
            <a:off x="3822700" y="302260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1" name="Line 12"/>
          <p:cNvSpPr>
            <a:spLocks noChangeShapeType="1"/>
          </p:cNvSpPr>
          <p:nvPr/>
        </p:nvSpPr>
        <p:spPr bwMode="auto">
          <a:xfrm>
            <a:off x="3746500" y="3022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2" name="Line 13"/>
          <p:cNvSpPr>
            <a:spLocks noChangeShapeType="1"/>
          </p:cNvSpPr>
          <p:nvPr/>
        </p:nvSpPr>
        <p:spPr bwMode="auto">
          <a:xfrm>
            <a:off x="3746500" y="5461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3" name="Rectangle 14"/>
          <p:cNvSpPr>
            <a:spLocks noChangeArrowheads="1"/>
          </p:cNvSpPr>
          <p:nvPr/>
        </p:nvSpPr>
        <p:spPr bwMode="auto">
          <a:xfrm>
            <a:off x="3746500" y="4318000"/>
            <a:ext cx="152400" cy="76200"/>
          </a:xfrm>
          <a:prstGeom prst="rect">
            <a:avLst/>
          </a:prstGeom>
          <a:solidFill>
            <a:srgbClr val="ED181E"/>
          </a:solidFill>
          <a:ln w="9525">
            <a:solidFill>
              <a:schemeClr val="tx1"/>
            </a:solidFill>
            <a:miter lim="800000"/>
            <a:headEnd/>
            <a:tailEnd/>
          </a:ln>
        </p:spPr>
        <p:txBody>
          <a:bodyPr wrap="none" anchor="ctr"/>
          <a:lstStyle/>
          <a:p>
            <a:endParaRPr lang="en-US"/>
          </a:p>
        </p:txBody>
      </p:sp>
      <p:sp>
        <p:nvSpPr>
          <p:cNvPr id="15374" name="Text Box 15"/>
          <p:cNvSpPr txBox="1">
            <a:spLocks noChangeArrowheads="1"/>
          </p:cNvSpPr>
          <p:nvPr/>
        </p:nvSpPr>
        <p:spPr bwMode="auto">
          <a:xfrm>
            <a:off x="3441700" y="5459413"/>
            <a:ext cx="99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Mean</a:t>
            </a:r>
          </a:p>
          <a:p>
            <a:r>
              <a:rPr lang="en-US"/>
              <a:t>± 1 s.d.</a:t>
            </a:r>
            <a:endParaRPr lang="en-US" sz="2400"/>
          </a:p>
        </p:txBody>
      </p:sp>
      <p:graphicFrame>
        <p:nvGraphicFramePr>
          <p:cNvPr id="15362" name="Object 16"/>
          <p:cNvGraphicFramePr>
            <a:graphicFrameLocks noChangeAspect="1"/>
          </p:cNvGraphicFramePr>
          <p:nvPr/>
        </p:nvGraphicFramePr>
        <p:xfrm>
          <a:off x="3289300" y="4178300"/>
          <a:ext cx="338138" cy="400050"/>
        </p:xfrm>
        <a:graphic>
          <a:graphicData uri="http://schemas.openxmlformats.org/presentationml/2006/ole">
            <mc:AlternateContent xmlns:mc="http://schemas.openxmlformats.org/markup-compatibility/2006">
              <mc:Choice xmlns:v="urn:schemas-microsoft-com:vml" Requires="v">
                <p:oleObj spid="_x0000_s15411" name="Equation" r:id="rId9" imgW="139579" imgH="164957" progId="Equation.3">
                  <p:embed/>
                </p:oleObj>
              </mc:Choice>
              <mc:Fallback>
                <p:oleObj name="Equation" r:id="rId9" imgW="139579" imgH="164957"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9300" y="4178300"/>
                        <a:ext cx="338138" cy="40005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5375" name="Line 17"/>
          <p:cNvSpPr>
            <a:spLocks noChangeShapeType="1"/>
          </p:cNvSpPr>
          <p:nvPr/>
        </p:nvSpPr>
        <p:spPr bwMode="auto">
          <a:xfrm>
            <a:off x="304800" y="5054600"/>
            <a:ext cx="0" cy="175260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6" name="Line 18"/>
          <p:cNvSpPr>
            <a:spLocks noChangeShapeType="1"/>
          </p:cNvSpPr>
          <p:nvPr/>
        </p:nvSpPr>
        <p:spPr bwMode="auto">
          <a:xfrm flipH="1">
            <a:off x="292100" y="1905000"/>
            <a:ext cx="12700" cy="193040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457200" y="228600"/>
            <a:ext cx="8229600" cy="609600"/>
          </a:xfrm>
        </p:spPr>
        <p:txBody>
          <a:bodyPr/>
          <a:lstStyle/>
          <a:p>
            <a:pPr eaLnBrk="1" hangingPunct="1"/>
            <a:r>
              <a:rPr lang="en-US" sz="2800">
                <a:solidFill>
                  <a:srgbClr val="333399"/>
                </a:solidFill>
                <a:latin typeface="Garamond" charset="0"/>
                <a:ea typeface="ＭＳ Ｐゴシック" charset="0"/>
              </a:rPr>
              <a:t>Calculations …</a:t>
            </a:r>
          </a:p>
        </p:txBody>
      </p:sp>
      <p:sp>
        <p:nvSpPr>
          <p:cNvPr id="16389" name="Rectangle 3"/>
          <p:cNvSpPr>
            <a:spLocks noGrp="1" noChangeArrowheads="1"/>
          </p:cNvSpPr>
          <p:nvPr>
            <p:ph type="body" sz="half" idx="1"/>
          </p:nvPr>
        </p:nvSpPr>
        <p:spPr>
          <a:xfrm>
            <a:off x="381000" y="5943600"/>
            <a:ext cx="8153400" cy="685800"/>
          </a:xfrm>
        </p:spPr>
        <p:txBody>
          <a:bodyPr/>
          <a:lstStyle/>
          <a:p>
            <a:pPr marL="0" indent="0" eaLnBrk="1" hangingPunct="1">
              <a:lnSpc>
                <a:spcPct val="90000"/>
              </a:lnSpc>
              <a:buFont typeface="Wingdings" charset="0"/>
              <a:buNone/>
            </a:pPr>
            <a:r>
              <a:rPr lang="en-US" b="1" i="1">
                <a:solidFill>
                  <a:srgbClr val="333399"/>
                </a:solidFill>
                <a:latin typeface="Arial" charset="0"/>
                <a:ea typeface="ＭＳ Ｐゴシック" charset="0"/>
              </a:rPr>
              <a:t>We</a:t>
            </a:r>
            <a:r>
              <a:rPr lang="ja-JP" altLang="en-US" b="1" i="1">
                <a:solidFill>
                  <a:srgbClr val="333399"/>
                </a:solidFill>
                <a:latin typeface="Arial" charset="0"/>
                <a:ea typeface="ＭＳ Ｐゴシック" charset="0"/>
              </a:rPr>
              <a:t>’</a:t>
            </a:r>
            <a:r>
              <a:rPr lang="en-US" altLang="ja-JP" b="1" i="1">
                <a:solidFill>
                  <a:srgbClr val="333399"/>
                </a:solidFill>
                <a:latin typeface="Arial" charset="0"/>
                <a:ea typeface="ＭＳ Ｐゴシック" charset="0"/>
              </a:rPr>
              <a:t>ll never calculate these by hand, so make sure to know how to get the standard deviation using your calculator.</a:t>
            </a:r>
            <a:endParaRPr lang="en-US" b="1" i="1">
              <a:solidFill>
                <a:srgbClr val="333399"/>
              </a:solidFill>
              <a:latin typeface="Arial" charset="0"/>
              <a:ea typeface="ＭＳ Ｐゴシック" charset="0"/>
            </a:endParaRPr>
          </a:p>
        </p:txBody>
      </p:sp>
      <p:graphicFrame>
        <p:nvGraphicFramePr>
          <p:cNvPr id="16386" name="Object 4"/>
          <p:cNvGraphicFramePr>
            <a:graphicFrameLocks noGrp="1" noChangeAspect="1"/>
          </p:cNvGraphicFramePr>
          <p:nvPr>
            <p:ph sz="half" idx="2"/>
          </p:nvPr>
        </p:nvGraphicFramePr>
        <p:xfrm>
          <a:off x="514350" y="1447800"/>
          <a:ext cx="3084513" cy="1138238"/>
        </p:xfrm>
        <a:graphic>
          <a:graphicData uri="http://schemas.openxmlformats.org/presentationml/2006/ole">
            <mc:AlternateContent xmlns:mc="http://schemas.openxmlformats.org/markup-compatibility/2006">
              <mc:Choice xmlns:v="urn:schemas-microsoft-com:vml" Requires="v">
                <p:oleObj spid="_x0000_s16416" name="Equation" r:id="rId4" imgW="1307532" imgH="482391" progId="Equation.3">
                  <p:embed/>
                </p:oleObj>
              </mc:Choice>
              <mc:Fallback>
                <p:oleObj name="Equation" r:id="rId4" imgW="1307532" imgH="482391" progId="Equation.3">
                  <p:embed/>
                  <p:pic>
                    <p:nvPicPr>
                      <p:cNvPr id="0" name="Picture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 y="1447800"/>
                        <a:ext cx="3084513" cy="11382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6390" name="Text Box 5"/>
          <p:cNvSpPr txBox="1">
            <a:spLocks noChangeArrowheads="1"/>
          </p:cNvSpPr>
          <p:nvPr/>
        </p:nvSpPr>
        <p:spPr bwMode="auto">
          <a:xfrm>
            <a:off x="152400" y="2819400"/>
            <a:ext cx="5257800" cy="2790825"/>
          </a:xfrm>
          <a:prstGeom prst="rect">
            <a:avLst/>
          </a:prstGeom>
          <a:solidFill>
            <a:srgbClr val="FFCC66"/>
          </a:solidFill>
          <a:ln w="9525">
            <a:solidFill>
              <a:srgbClr val="FFCC66"/>
            </a:solidFill>
            <a:miter lim="800000"/>
            <a:headEnd/>
            <a:tailEnd/>
          </a:ln>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40000"/>
              </a:lnSpc>
            </a:pPr>
            <a:r>
              <a:rPr lang="en-US"/>
              <a:t>Mean  =  33.33</a:t>
            </a:r>
          </a:p>
          <a:p>
            <a:pPr>
              <a:lnSpc>
                <a:spcPct val="140000"/>
              </a:lnSpc>
            </a:pPr>
            <a:r>
              <a:rPr lang="en-US"/>
              <a:t>Sum of squared deviations from mean = 2636.01</a:t>
            </a:r>
          </a:p>
          <a:p>
            <a:pPr>
              <a:lnSpc>
                <a:spcPct val="140000"/>
              </a:lnSpc>
            </a:pPr>
            <a:r>
              <a:rPr lang="en-US"/>
              <a:t>Degrees freedom (df) = (</a:t>
            </a:r>
            <a:r>
              <a:rPr lang="en-US" i="1"/>
              <a:t>n </a:t>
            </a:r>
            <a:r>
              <a:rPr lang="en-US">
                <a:cs typeface="Arial" charset="0"/>
              </a:rPr>
              <a:t>− </a:t>
            </a:r>
            <a:r>
              <a:rPr lang="en-US"/>
              <a:t>1) = 8</a:t>
            </a:r>
          </a:p>
          <a:p>
            <a:pPr>
              <a:lnSpc>
                <a:spcPct val="140000"/>
              </a:lnSpc>
            </a:pPr>
            <a:r>
              <a:rPr lang="en-US" i="1"/>
              <a:t>s</a:t>
            </a:r>
            <a:r>
              <a:rPr lang="en-US" baseline="30000"/>
              <a:t>2</a:t>
            </a:r>
            <a:r>
              <a:rPr lang="en-US"/>
              <a:t> = variance =  2636.01/8 = 329.5 (dollars per hour) squared</a:t>
            </a:r>
          </a:p>
          <a:p>
            <a:pPr>
              <a:lnSpc>
                <a:spcPct val="140000"/>
              </a:lnSpc>
            </a:pPr>
            <a:r>
              <a:rPr lang="en-US" i="1"/>
              <a:t>s</a:t>
            </a:r>
            <a:r>
              <a:rPr lang="en-US"/>
              <a:t> = standard deviation = </a:t>
            </a:r>
            <a:r>
              <a:rPr lang="en-US">
                <a:cs typeface="Arial" charset="0"/>
              </a:rPr>
              <a:t>√329.5 = 2.56 dollars per hour</a:t>
            </a:r>
          </a:p>
        </p:txBody>
      </p:sp>
      <p:sp>
        <p:nvSpPr>
          <p:cNvPr id="16391" name="Rectangle 6"/>
          <p:cNvSpPr>
            <a:spLocks noChangeArrowheads="1"/>
          </p:cNvSpPr>
          <p:nvPr/>
        </p:nvSpPr>
        <p:spPr bwMode="auto">
          <a:xfrm>
            <a:off x="6022975" y="406400"/>
            <a:ext cx="2514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buClr>
                <a:srgbClr val="333399"/>
              </a:buClr>
              <a:buSzPct val="65000"/>
              <a:buFont typeface="Wingdings" charset="0"/>
              <a:buNone/>
            </a:pPr>
            <a:r>
              <a:rPr lang="en-US" sz="1600"/>
              <a:t>Hourly wages</a:t>
            </a:r>
          </a:p>
        </p:txBody>
      </p:sp>
      <p:graphicFrame>
        <p:nvGraphicFramePr>
          <p:cNvPr id="16387" name="Object 13"/>
          <p:cNvGraphicFramePr>
            <a:graphicFrameLocks noChangeAspect="1"/>
          </p:cNvGraphicFramePr>
          <p:nvPr/>
        </p:nvGraphicFramePr>
        <p:xfrm>
          <a:off x="5486400" y="990600"/>
          <a:ext cx="3467100" cy="3613150"/>
        </p:xfrm>
        <a:graphic>
          <a:graphicData uri="http://schemas.openxmlformats.org/presentationml/2006/ole">
            <mc:AlternateContent xmlns:mc="http://schemas.openxmlformats.org/markup-compatibility/2006">
              <mc:Choice xmlns:v="urn:schemas-microsoft-com:vml" Requires="v">
                <p:oleObj spid="_x0000_s16417" name="Worksheet" r:id="rId6" imgW="1781175" imgH="1857375" progId="Excel.Sheet.8">
                  <p:embed/>
                </p:oleObj>
              </mc:Choice>
              <mc:Fallback>
                <p:oleObj name="Worksheet" r:id="rId6" imgW="1781175" imgH="1857375" progId="Excel.Sheet.8">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990600"/>
                        <a:ext cx="3467100" cy="3613150"/>
                      </a:xfrm>
                      <a:prstGeom prst="rect">
                        <a:avLst/>
                      </a:prstGeom>
                      <a:solidFill>
                        <a:srgbClr val="FFCC66"/>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6392" name="Line 14"/>
          <p:cNvSpPr>
            <a:spLocks noChangeShapeType="1"/>
          </p:cNvSpPr>
          <p:nvPr/>
        </p:nvSpPr>
        <p:spPr bwMode="auto">
          <a:xfrm>
            <a:off x="7848600" y="106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15"/>
          <p:cNvSpPr>
            <a:spLocks noChangeShapeType="1"/>
          </p:cNvSpPr>
          <p:nvPr/>
        </p:nvSpPr>
        <p:spPr bwMode="auto">
          <a:xfrm>
            <a:off x="8610600" y="106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16"/>
          <p:cNvSpPr>
            <a:spLocks noChangeShapeType="1"/>
          </p:cNvSpPr>
          <p:nvPr/>
        </p:nvSpPr>
        <p:spPr bwMode="auto">
          <a:xfrm>
            <a:off x="2895600" y="48768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762000" y="3581400"/>
            <a:ext cx="7772400" cy="6096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5843"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Types of variables</a:t>
            </a:r>
          </a:p>
        </p:txBody>
      </p:sp>
      <p:sp>
        <p:nvSpPr>
          <p:cNvPr id="1291270" name="Rectangle 6"/>
          <p:cNvSpPr>
            <a:spLocks noGrp="1" noChangeArrowheads="1"/>
          </p:cNvSpPr>
          <p:nvPr>
            <p:ph type="body" idx="4294967295"/>
          </p:nvPr>
        </p:nvSpPr>
        <p:spPr>
          <a:xfrm>
            <a:off x="457200" y="1295400"/>
            <a:ext cx="8382000" cy="5334000"/>
          </a:xfrm>
          <a:solidFill>
            <a:schemeClr val="accent3"/>
          </a:solidFill>
        </p:spPr>
        <p:txBody>
          <a:bodyPr/>
          <a:lstStyle/>
          <a:p>
            <a:pPr marL="457200" indent="-457200" eaLnBrk="1" hangingPunct="1">
              <a:lnSpc>
                <a:spcPct val="140000"/>
              </a:lnSpc>
              <a:buFont typeface="Wingdings" charset="0"/>
              <a:buChar char="q"/>
              <a:defRPr/>
            </a:pPr>
            <a:r>
              <a:rPr lang="en-US" sz="2400" smtClean="0">
                <a:cs typeface="+mn-cs"/>
              </a:rPr>
              <a:t>Quantitative Variable:</a:t>
            </a:r>
          </a:p>
          <a:p>
            <a:pPr marL="784225" lvl="1" indent="-457200" eaLnBrk="1" hangingPunct="1">
              <a:lnSpc>
                <a:spcPct val="140000"/>
              </a:lnSpc>
              <a:buFont typeface="Wingdings" charset="0"/>
              <a:buChar char="q"/>
              <a:defRPr/>
            </a:pPr>
            <a:r>
              <a:rPr lang="en-US" sz="2200" smtClean="0"/>
              <a:t>Takes numerical values for which we can do arithmetic</a:t>
            </a:r>
          </a:p>
          <a:p>
            <a:pPr marL="784225" lvl="1" indent="-457200" eaLnBrk="1" hangingPunct="1">
              <a:lnSpc>
                <a:spcPct val="140000"/>
              </a:lnSpc>
              <a:buFont typeface="Wingdings" charset="0"/>
              <a:buChar char="q"/>
              <a:defRPr/>
            </a:pPr>
            <a:r>
              <a:rPr lang="en-US" sz="2200" smtClean="0"/>
              <a:t>Ex: age, credit card balance, number of employees, time until customer is served</a:t>
            </a:r>
          </a:p>
          <a:p>
            <a:pPr marL="457200" indent="-457200" eaLnBrk="1" hangingPunct="1">
              <a:lnSpc>
                <a:spcPct val="140000"/>
              </a:lnSpc>
              <a:buFont typeface="Wingdings" charset="0"/>
              <a:buChar char="q"/>
              <a:defRPr/>
            </a:pPr>
            <a:endParaRPr lang="en-US" sz="2400" smtClean="0">
              <a:cs typeface="+mn-cs"/>
            </a:endParaRPr>
          </a:p>
          <a:p>
            <a:pPr marL="457200" indent="-457200" eaLnBrk="1" hangingPunct="1">
              <a:lnSpc>
                <a:spcPct val="140000"/>
              </a:lnSpc>
              <a:buFont typeface="Wingdings" charset="0"/>
              <a:buChar char="q"/>
              <a:defRPr/>
            </a:pPr>
            <a:r>
              <a:rPr lang="en-US" sz="2400" smtClean="0">
                <a:cs typeface="+mn-cs"/>
              </a:rPr>
              <a:t>Categorical Variable:</a:t>
            </a:r>
          </a:p>
          <a:p>
            <a:pPr marL="784225" lvl="1" indent="-457200" eaLnBrk="1" hangingPunct="1">
              <a:lnSpc>
                <a:spcPct val="140000"/>
              </a:lnSpc>
              <a:buFont typeface="Wingdings" charset="0"/>
              <a:buChar char="q"/>
              <a:defRPr/>
            </a:pPr>
            <a:r>
              <a:rPr lang="en-US" sz="2200" smtClean="0"/>
              <a:t>Places a case into one of several groups or categories</a:t>
            </a:r>
          </a:p>
          <a:p>
            <a:pPr marL="784225" lvl="1" indent="-457200" eaLnBrk="1" hangingPunct="1">
              <a:lnSpc>
                <a:spcPct val="140000"/>
              </a:lnSpc>
              <a:buFont typeface="Wingdings" charset="0"/>
              <a:buChar char="q"/>
              <a:defRPr/>
            </a:pPr>
            <a:r>
              <a:rPr lang="en-US" sz="2200" smtClean="0"/>
              <a:t>Ex: gender, brand of credit card, own a home (yes/no)</a:t>
            </a:r>
          </a:p>
          <a:p>
            <a:pPr marL="784225" lvl="1" indent="-457200" eaLnBrk="1" hangingPunct="1">
              <a:lnSpc>
                <a:spcPct val="140000"/>
              </a:lnSpc>
              <a:buFont typeface="Wingdings" charset="0"/>
              <a:buChar char="q"/>
              <a:defRPr/>
            </a:pPr>
            <a:endParaRPr lang="en-US" sz="1800" smtClean="0"/>
          </a:p>
          <a:p>
            <a:pPr marL="784225" lvl="1" indent="-457200" eaLnBrk="1" hangingPunct="1">
              <a:lnSpc>
                <a:spcPct val="140000"/>
              </a:lnSpc>
              <a:buFont typeface="Wingdings" charset="0"/>
              <a:buChar char="q"/>
              <a:defRPr/>
            </a:pPr>
            <a:endParaRPr lang="en-US" sz="2200" smtClean="0"/>
          </a:p>
          <a:p>
            <a:pPr marL="457200" indent="-457200" eaLnBrk="1" hangingPunct="1">
              <a:lnSpc>
                <a:spcPct val="140000"/>
              </a:lnSpc>
              <a:buFont typeface="Wingdings" charset="0"/>
              <a:buChar char="q"/>
              <a:defRPr/>
            </a:pPr>
            <a:endParaRPr lang="en-US"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600">
                <a:latin typeface="Garamond" charset="0"/>
                <a:ea typeface="ＭＳ Ｐゴシック" charset="0"/>
              </a:rPr>
              <a:t>Properties of Standard Deviation</a:t>
            </a:r>
          </a:p>
        </p:txBody>
      </p:sp>
      <p:sp>
        <p:nvSpPr>
          <p:cNvPr id="83971" name="Rectangle 3"/>
          <p:cNvSpPr>
            <a:spLocks noGrp="1" noChangeArrowheads="1"/>
          </p:cNvSpPr>
          <p:nvPr>
            <p:ph type="body" idx="1"/>
          </p:nvPr>
        </p:nvSpPr>
        <p:spPr/>
        <p:txBody>
          <a:bodyPr/>
          <a:lstStyle/>
          <a:p>
            <a:pPr eaLnBrk="1" hangingPunct="1"/>
            <a:r>
              <a:rPr lang="en-US" i="1">
                <a:latin typeface="Arial" charset="0"/>
                <a:ea typeface="ＭＳ Ｐゴシック" charset="0"/>
              </a:rPr>
              <a:t>s</a:t>
            </a:r>
            <a:r>
              <a:rPr lang="en-US">
                <a:latin typeface="Arial" charset="0"/>
                <a:ea typeface="ＭＳ Ｐゴシック" charset="0"/>
              </a:rPr>
              <a:t> measures spread about the mean and should be used only when the mean is the measure of center.</a:t>
            </a:r>
          </a:p>
          <a:p>
            <a:pPr eaLnBrk="1" hangingPunct="1"/>
            <a:endParaRPr lang="en-US">
              <a:latin typeface="Arial" charset="0"/>
              <a:ea typeface="ＭＳ Ｐゴシック" charset="0"/>
            </a:endParaRPr>
          </a:p>
          <a:p>
            <a:pPr eaLnBrk="1" hangingPunct="1"/>
            <a:r>
              <a:rPr lang="en-US" i="1">
                <a:latin typeface="Arial" charset="0"/>
                <a:ea typeface="ＭＳ Ｐゴシック" charset="0"/>
              </a:rPr>
              <a:t>s</a:t>
            </a:r>
            <a:r>
              <a:rPr lang="en-US">
                <a:latin typeface="Arial" charset="0"/>
                <a:ea typeface="ＭＳ Ｐゴシック" charset="0"/>
              </a:rPr>
              <a:t> = 0 only when all observations have the same value and there is </a:t>
            </a:r>
            <a:r>
              <a:rPr lang="en-US">
                <a:solidFill>
                  <a:srgbClr val="333399"/>
                </a:solidFill>
                <a:latin typeface="Arial" charset="0"/>
                <a:ea typeface="ＭＳ Ｐゴシック" charset="0"/>
              </a:rPr>
              <a:t>no spread</a:t>
            </a:r>
            <a:r>
              <a:rPr lang="en-US">
                <a:latin typeface="Arial" charset="0"/>
                <a:ea typeface="ＭＳ Ｐゴシック" charset="0"/>
              </a:rPr>
              <a:t>. Otherwise, </a:t>
            </a:r>
            <a:r>
              <a:rPr lang="en-US" i="1">
                <a:latin typeface="Arial" charset="0"/>
                <a:ea typeface="ＭＳ Ｐゴシック" charset="0"/>
              </a:rPr>
              <a:t>s</a:t>
            </a:r>
            <a:r>
              <a:rPr lang="en-US">
                <a:latin typeface="Arial" charset="0"/>
                <a:ea typeface="ＭＳ Ｐゴシック" charset="0"/>
              </a:rPr>
              <a:t> &gt; 0.</a:t>
            </a:r>
          </a:p>
          <a:p>
            <a:pPr eaLnBrk="1" hangingPunct="1"/>
            <a:endParaRPr lang="en-US">
              <a:latin typeface="Arial" charset="0"/>
              <a:ea typeface="ＭＳ Ｐゴシック" charset="0"/>
            </a:endParaRPr>
          </a:p>
          <a:p>
            <a:pPr eaLnBrk="1" hangingPunct="1"/>
            <a:r>
              <a:rPr lang="en-US" i="1">
                <a:latin typeface="Arial" charset="0"/>
                <a:ea typeface="ＭＳ Ｐゴシック" charset="0"/>
              </a:rPr>
              <a:t>s</a:t>
            </a:r>
            <a:r>
              <a:rPr lang="en-US">
                <a:latin typeface="Arial" charset="0"/>
                <a:ea typeface="ＭＳ Ｐゴシック" charset="0"/>
              </a:rPr>
              <a:t> is not resistant to outliers. </a:t>
            </a:r>
          </a:p>
          <a:p>
            <a:pPr eaLnBrk="1" hangingPunct="1"/>
            <a:endParaRPr lang="en-US">
              <a:latin typeface="Arial" charset="0"/>
              <a:ea typeface="ＭＳ Ｐゴシック" charset="0"/>
            </a:endParaRPr>
          </a:p>
          <a:p>
            <a:pPr eaLnBrk="1" hangingPunct="1"/>
            <a:r>
              <a:rPr lang="en-US" i="1">
                <a:latin typeface="Arial" charset="0"/>
                <a:ea typeface="ＭＳ Ｐゴシック" charset="0"/>
              </a:rPr>
              <a:t>s</a:t>
            </a:r>
            <a:r>
              <a:rPr lang="en-US">
                <a:latin typeface="Arial" charset="0"/>
                <a:ea typeface="ＭＳ Ｐゴシック" charset="0"/>
              </a:rPr>
              <a:t> has the same units of measurement as the original observations. </a:t>
            </a:r>
          </a:p>
          <a:p>
            <a:pPr eaLnBrk="1" hangingPunct="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ctrTitle"/>
          </p:nvPr>
        </p:nvSpPr>
        <p:spPr/>
        <p:txBody>
          <a:bodyPr/>
          <a:lstStyle/>
          <a:p>
            <a:pPr eaLnBrk="1" hangingPunct="1"/>
            <a:r>
              <a:rPr lang="en-US" sz="5400">
                <a:latin typeface="Garamond" charset="0"/>
                <a:ea typeface="ＭＳ Ｐゴシック" charset="0"/>
              </a:rPr>
              <a:t>Examining Distributions</a:t>
            </a:r>
            <a:br>
              <a:rPr lang="en-US" sz="5400">
                <a:latin typeface="Garamond" charset="0"/>
                <a:ea typeface="ＭＳ Ｐゴシック" charset="0"/>
              </a:rPr>
            </a:br>
            <a:r>
              <a:rPr lang="en-US" sz="3600">
                <a:latin typeface="Garamond" charset="0"/>
                <a:ea typeface="ＭＳ Ｐゴシック" charset="0"/>
              </a:rPr>
              <a:t>The Normal Distributions</a:t>
            </a:r>
          </a:p>
        </p:txBody>
      </p:sp>
      <p:sp>
        <p:nvSpPr>
          <p:cNvPr id="86019" name="Rectangle 3"/>
          <p:cNvSpPr>
            <a:spLocks noGrp="1" noChangeArrowheads="1"/>
          </p:cNvSpPr>
          <p:nvPr>
            <p:ph type="subTitle" idx="1"/>
          </p:nvPr>
        </p:nvSpPr>
        <p:spPr/>
        <p:txBody>
          <a:bodyPr/>
          <a:lstStyle/>
          <a:p>
            <a:pPr eaLnBrk="1" hangingPunct="1"/>
            <a:r>
              <a:rPr lang="en-US">
                <a:latin typeface="Arial" charset="0"/>
                <a:ea typeface="ＭＳ Ｐゴシック" charset="0"/>
              </a:rPr>
              <a:t>PSBE Chapter 1.3</a:t>
            </a:r>
          </a:p>
        </p:txBody>
      </p:sp>
      <p:sp>
        <p:nvSpPr>
          <p:cNvPr id="86020" name="Text Box 4"/>
          <p:cNvSpPr txBox="1">
            <a:spLocks noChangeArrowheads="1"/>
          </p:cNvSpPr>
          <p:nvPr/>
        </p:nvSpPr>
        <p:spPr bwMode="auto">
          <a:xfrm>
            <a:off x="5715000" y="6172200"/>
            <a:ext cx="3113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solidFill>
                  <a:schemeClr val="bg2"/>
                </a:solidFill>
              </a:rPr>
              <a:t>© 2011 W.H. Freeman and Company</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atin typeface="Garamond" charset="0"/>
                <a:ea typeface="ＭＳ Ｐゴシック" charset="0"/>
              </a:rPr>
              <a:t>Objectives (PSBE Chapter 1.3)</a:t>
            </a:r>
          </a:p>
        </p:txBody>
      </p:sp>
      <p:sp>
        <p:nvSpPr>
          <p:cNvPr id="87043" name="Rectangle 3"/>
          <p:cNvSpPr>
            <a:spLocks noGrp="1" noChangeArrowheads="1"/>
          </p:cNvSpPr>
          <p:nvPr>
            <p:ph type="body" idx="1"/>
          </p:nvPr>
        </p:nvSpPr>
        <p:spPr>
          <a:xfrm>
            <a:off x="457200" y="1371600"/>
            <a:ext cx="8229600" cy="5257800"/>
          </a:xfrm>
        </p:spPr>
        <p:txBody>
          <a:bodyPr/>
          <a:lstStyle/>
          <a:p>
            <a:pPr marL="457200" indent="-457200" eaLnBrk="1" hangingPunct="1">
              <a:buFont typeface="Wingdings" charset="0"/>
              <a:buNone/>
            </a:pPr>
            <a:r>
              <a:rPr lang="en-US" sz="2400">
                <a:solidFill>
                  <a:srgbClr val="333399"/>
                </a:solidFill>
                <a:latin typeface="Garamond" charset="0"/>
                <a:ea typeface="ＭＳ Ｐゴシック" charset="0"/>
              </a:rPr>
              <a:t>Density curves and Normal distributions</a:t>
            </a:r>
            <a:r>
              <a:rPr lang="en-US" sz="2400">
                <a:solidFill>
                  <a:schemeClr val="accent1"/>
                </a:solidFill>
                <a:latin typeface="Arial" charset="0"/>
                <a:ea typeface="ＭＳ Ｐゴシック" charset="0"/>
              </a:rPr>
              <a:t> </a:t>
            </a:r>
            <a:br>
              <a:rPr lang="en-US" sz="2400">
                <a:solidFill>
                  <a:schemeClr val="accent1"/>
                </a:solidFill>
                <a:latin typeface="Arial" charset="0"/>
                <a:ea typeface="ＭＳ Ｐゴシック" charset="0"/>
              </a:rPr>
            </a:br>
            <a:endParaRPr lang="en-US" sz="2400">
              <a:solidFill>
                <a:schemeClr val="accent1"/>
              </a:solidFill>
              <a:latin typeface="Arial" charset="0"/>
              <a:ea typeface="ＭＳ Ｐゴシック" charset="0"/>
            </a:endParaRP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Density curves </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The mean and median of a density curve</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Normal distributions</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The 68-95-99.7 rule</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The standard Normal distribution</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Normal distribution calculations</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Finding a value when given a proportion</a:t>
            </a:r>
          </a:p>
          <a:p>
            <a:pPr marL="457200" indent="-457200" eaLnBrk="1" hangingPunct="1">
              <a:spcAft>
                <a:spcPct val="50000"/>
              </a:spcAft>
              <a:buClr>
                <a:srgbClr val="CC0000"/>
              </a:buClr>
              <a:buSzPct val="120000"/>
              <a:buFont typeface="Wingdings" charset="0"/>
              <a:buChar char="§"/>
            </a:pPr>
            <a:r>
              <a:rPr lang="en-US">
                <a:latin typeface="Arial" charset="0"/>
                <a:ea typeface="ＭＳ Ｐゴシック" charset="0"/>
              </a:rPr>
              <a:t>Assessing the Normality of data</a:t>
            </a:r>
          </a:p>
          <a:p>
            <a:pPr marL="457200" indent="-457200" eaLnBrk="1" hangingPunct="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81000" y="228600"/>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buFont typeface="Wingdings" charset="0"/>
              <a:buNone/>
            </a:pPr>
            <a:r>
              <a:rPr lang="en-US" sz="4000">
                <a:solidFill>
                  <a:srgbClr val="CC0000"/>
                </a:solidFill>
                <a:latin typeface="Garamond" charset="0"/>
              </a:rPr>
              <a:t>Density curves</a:t>
            </a:r>
          </a:p>
        </p:txBody>
      </p:sp>
      <p:sp>
        <p:nvSpPr>
          <p:cNvPr id="88067" name="Text Box 3"/>
          <p:cNvSpPr txBox="1">
            <a:spLocks noChangeArrowheads="1"/>
          </p:cNvSpPr>
          <p:nvPr/>
        </p:nvSpPr>
        <p:spPr bwMode="auto">
          <a:xfrm>
            <a:off x="457200" y="990600"/>
            <a:ext cx="8305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a:t>A </a:t>
            </a:r>
            <a:r>
              <a:rPr lang="en-US" sz="2000" b="1">
                <a:solidFill>
                  <a:srgbClr val="333399"/>
                </a:solidFill>
              </a:rPr>
              <a:t>density curve</a:t>
            </a:r>
            <a:r>
              <a:rPr lang="en-US" sz="2000"/>
              <a:t> is a mathematical model of a distribution.</a:t>
            </a:r>
          </a:p>
          <a:p>
            <a:pPr>
              <a:spcBef>
                <a:spcPct val="50000"/>
              </a:spcBef>
            </a:pPr>
            <a:r>
              <a:rPr lang="en-US" sz="2000"/>
              <a:t>The total area under the curve, by definition, is equal to 1, or 100%.</a:t>
            </a:r>
          </a:p>
          <a:p>
            <a:pPr>
              <a:spcBef>
                <a:spcPct val="50000"/>
              </a:spcBef>
            </a:pPr>
            <a:r>
              <a:rPr lang="en-US" sz="2000"/>
              <a:t>The area under the curve for a range of values is the proportion of all observations for that range.</a:t>
            </a:r>
            <a:endParaRPr lang="en-US" sz="2000" u="sng"/>
          </a:p>
        </p:txBody>
      </p:sp>
      <p:pic>
        <p:nvPicPr>
          <p:cNvPr id="88068" name="Picture 4" descr="figure-03-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971800"/>
            <a:ext cx="38496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5" descr="figure-03-0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2971800"/>
            <a:ext cx="38671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190" name="Text Box 6"/>
          <p:cNvSpPr txBox="1">
            <a:spLocks noChangeArrowheads="1"/>
          </p:cNvSpPr>
          <p:nvPr/>
        </p:nvSpPr>
        <p:spPr bwMode="auto">
          <a:xfrm>
            <a:off x="3048000" y="4187825"/>
            <a:ext cx="30480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lnSpc>
                <a:spcPct val="110000"/>
              </a:lnSpc>
            </a:pPr>
            <a:r>
              <a:rPr lang="en-US" sz="1600">
                <a:solidFill>
                  <a:srgbClr val="333399"/>
                </a:solidFill>
              </a:rPr>
              <a:t>Histogram of a sample with the smoothed density curve describing theoretically the population.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3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319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body" sz="half" idx="1"/>
          </p:nvPr>
        </p:nvSpPr>
        <p:spPr>
          <a:xfrm>
            <a:off x="457200" y="838200"/>
            <a:ext cx="4038600" cy="5791200"/>
          </a:xfrm>
        </p:spPr>
        <p:txBody>
          <a:bodyPr/>
          <a:lstStyle/>
          <a:p>
            <a:pPr marL="0" indent="0" eaLnBrk="1" hangingPunct="1">
              <a:lnSpc>
                <a:spcPct val="150000"/>
              </a:lnSpc>
              <a:buFont typeface="Wingdings" charset="0"/>
              <a:buNone/>
            </a:pPr>
            <a:r>
              <a:rPr lang="en-US">
                <a:latin typeface="Arial" charset="0"/>
                <a:ea typeface="ＭＳ Ｐゴシック" charset="0"/>
              </a:rPr>
              <a:t>Density curves come in any imaginable shape. </a:t>
            </a: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endParaRPr lang="en-US">
              <a:latin typeface="Arial" charset="0"/>
              <a:ea typeface="ＭＳ Ｐゴシック" charset="0"/>
            </a:endParaRPr>
          </a:p>
          <a:p>
            <a:pPr marL="0" indent="0" eaLnBrk="1" hangingPunct="1">
              <a:lnSpc>
                <a:spcPct val="150000"/>
              </a:lnSpc>
              <a:buFont typeface="Wingdings" charset="0"/>
              <a:buNone/>
            </a:pPr>
            <a:r>
              <a:rPr lang="en-US">
                <a:latin typeface="Arial" charset="0"/>
                <a:ea typeface="ＭＳ Ｐゴシック" charset="0"/>
              </a:rPr>
              <a:t>Some are well known mathematically and others aren</a:t>
            </a:r>
            <a:r>
              <a:rPr lang="ja-JP" altLang="en-US">
                <a:latin typeface="Arial" charset="0"/>
                <a:ea typeface="ＭＳ Ｐゴシック" charset="0"/>
              </a:rPr>
              <a:t>’</a:t>
            </a:r>
            <a:r>
              <a:rPr lang="en-US" altLang="ja-JP">
                <a:latin typeface="Arial" charset="0"/>
                <a:ea typeface="ＭＳ Ｐゴシック" charset="0"/>
              </a:rPr>
              <a:t>t.</a:t>
            </a:r>
            <a:endParaRPr lang="en-US">
              <a:latin typeface="Arial" charset="0"/>
              <a:ea typeface="ＭＳ Ｐゴシック" charset="0"/>
            </a:endParaRPr>
          </a:p>
        </p:txBody>
      </p:sp>
      <p:pic>
        <p:nvPicPr>
          <p:cNvPr id="89091" name="Picture 3" descr="figure-07-15"/>
          <p:cNvPicPr>
            <a:picLocks noChangeAspect="1" noChangeArrowheads="1"/>
          </p:cNvPicPr>
          <p:nvPr/>
        </p:nvPicPr>
        <p:blipFill>
          <a:blip r:embed="rId3">
            <a:clrChange>
              <a:clrFrom>
                <a:srgbClr val="D9EDE2"/>
              </a:clrFrom>
              <a:clrTo>
                <a:srgbClr val="D9EDE2">
                  <a:alpha val="0"/>
                </a:srgbClr>
              </a:clrTo>
            </a:clrChange>
            <a:extLst>
              <a:ext uri="{28A0092B-C50C-407E-A947-70E740481C1C}">
                <a14:useLocalDpi xmlns:a14="http://schemas.microsoft.com/office/drawing/2010/main" val="0"/>
              </a:ext>
            </a:extLst>
          </a:blip>
          <a:srcRect l="3798" t="8911" r="11708" b="11386"/>
          <a:stretch>
            <a:fillRect/>
          </a:stretch>
        </p:blipFill>
        <p:spPr bwMode="auto">
          <a:xfrm>
            <a:off x="1447800" y="2335213"/>
            <a:ext cx="3962400"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2" name="Group 4"/>
          <p:cNvGrpSpPr>
            <a:grpSpLocks/>
          </p:cNvGrpSpPr>
          <p:nvPr/>
        </p:nvGrpSpPr>
        <p:grpSpPr bwMode="auto">
          <a:xfrm>
            <a:off x="4997450" y="4495800"/>
            <a:ext cx="3536950" cy="1981200"/>
            <a:chOff x="3120" y="2688"/>
            <a:chExt cx="2228" cy="1248"/>
          </a:xfrm>
        </p:grpSpPr>
        <p:sp>
          <p:nvSpPr>
            <p:cNvPr id="89099" name="Freeform 5"/>
            <p:cNvSpPr>
              <a:spLocks/>
            </p:cNvSpPr>
            <p:nvPr/>
          </p:nvSpPr>
          <p:spPr bwMode="auto">
            <a:xfrm>
              <a:off x="3216" y="2688"/>
              <a:ext cx="1968" cy="1248"/>
            </a:xfrm>
            <a:custGeom>
              <a:avLst/>
              <a:gdLst>
                <a:gd name="T0" fmla="*/ 0 w 2208"/>
                <a:gd name="T1" fmla="*/ 1083 h 1438"/>
                <a:gd name="T2" fmla="*/ 38 w 2208"/>
                <a:gd name="T3" fmla="*/ 613 h 1438"/>
                <a:gd name="T4" fmla="*/ 191 w 2208"/>
                <a:gd name="T5" fmla="*/ 215 h 1438"/>
                <a:gd name="T6" fmla="*/ 455 w 2208"/>
                <a:gd name="T7" fmla="*/ 25 h 1438"/>
                <a:gd name="T8" fmla="*/ 687 w 2208"/>
                <a:gd name="T9" fmla="*/ 68 h 1438"/>
                <a:gd name="T10" fmla="*/ 893 w 2208"/>
                <a:gd name="T11" fmla="*/ 245 h 1438"/>
                <a:gd name="T12" fmla="*/ 1067 w 2208"/>
                <a:gd name="T13" fmla="*/ 299 h 1438"/>
                <a:gd name="T14" fmla="*/ 1297 w 2208"/>
                <a:gd name="T15" fmla="*/ 252 h 1438"/>
                <a:gd name="T16" fmla="*/ 1525 w 2208"/>
                <a:gd name="T17" fmla="*/ 324 h 1438"/>
                <a:gd name="T18" fmla="*/ 1640 w 2208"/>
                <a:gd name="T19" fmla="*/ 541 h 1438"/>
                <a:gd name="T20" fmla="*/ 1754 w 2208"/>
                <a:gd name="T21" fmla="*/ 1083 h 14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8"/>
                <a:gd name="T34" fmla="*/ 0 h 1438"/>
                <a:gd name="T35" fmla="*/ 2208 w 2208"/>
                <a:gd name="T36" fmla="*/ 1438 h 14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8" h="1438">
                  <a:moveTo>
                    <a:pt x="0" y="1438"/>
                  </a:moveTo>
                  <a:cubicBezTo>
                    <a:pt x="4" y="1222"/>
                    <a:pt x="8" y="1006"/>
                    <a:pt x="48" y="814"/>
                  </a:cubicBezTo>
                  <a:cubicBezTo>
                    <a:pt x="88" y="622"/>
                    <a:pt x="152" y="416"/>
                    <a:pt x="240" y="286"/>
                  </a:cubicBezTo>
                  <a:cubicBezTo>
                    <a:pt x="328" y="156"/>
                    <a:pt x="469" y="66"/>
                    <a:pt x="573" y="33"/>
                  </a:cubicBezTo>
                  <a:cubicBezTo>
                    <a:pt x="677" y="0"/>
                    <a:pt x="773" y="41"/>
                    <a:pt x="865" y="90"/>
                  </a:cubicBezTo>
                  <a:cubicBezTo>
                    <a:pt x="957" y="139"/>
                    <a:pt x="1044" y="274"/>
                    <a:pt x="1124" y="325"/>
                  </a:cubicBezTo>
                  <a:cubicBezTo>
                    <a:pt x="1204" y="376"/>
                    <a:pt x="1258" y="396"/>
                    <a:pt x="1343" y="398"/>
                  </a:cubicBezTo>
                  <a:cubicBezTo>
                    <a:pt x="1428" y="400"/>
                    <a:pt x="1536" y="329"/>
                    <a:pt x="1632" y="334"/>
                  </a:cubicBezTo>
                  <a:cubicBezTo>
                    <a:pt x="1728" y="339"/>
                    <a:pt x="1848" y="366"/>
                    <a:pt x="1920" y="430"/>
                  </a:cubicBezTo>
                  <a:cubicBezTo>
                    <a:pt x="1992" y="494"/>
                    <a:pt x="2016" y="550"/>
                    <a:pt x="2064" y="718"/>
                  </a:cubicBezTo>
                  <a:cubicBezTo>
                    <a:pt x="2112" y="886"/>
                    <a:pt x="2160" y="1162"/>
                    <a:pt x="2208" y="1438"/>
                  </a:cubicBez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100" name="Line 6"/>
            <p:cNvSpPr>
              <a:spLocks noChangeShapeType="1"/>
            </p:cNvSpPr>
            <p:nvPr/>
          </p:nvSpPr>
          <p:spPr bwMode="auto">
            <a:xfrm>
              <a:off x="3120" y="3936"/>
              <a:ext cx="22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093" name="Group 7"/>
          <p:cNvGrpSpPr>
            <a:grpSpLocks/>
          </p:cNvGrpSpPr>
          <p:nvPr/>
        </p:nvGrpSpPr>
        <p:grpSpPr bwMode="auto">
          <a:xfrm>
            <a:off x="4800600" y="685800"/>
            <a:ext cx="1981200" cy="1600200"/>
            <a:chOff x="3312" y="864"/>
            <a:chExt cx="1248" cy="1008"/>
          </a:xfrm>
        </p:grpSpPr>
        <p:sp>
          <p:nvSpPr>
            <p:cNvPr id="89097" name="Rectangle 8"/>
            <p:cNvSpPr>
              <a:spLocks noChangeArrowheads="1"/>
            </p:cNvSpPr>
            <p:nvPr/>
          </p:nvSpPr>
          <p:spPr bwMode="auto">
            <a:xfrm>
              <a:off x="3408" y="864"/>
              <a:ext cx="1008" cy="1008"/>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098" name="Line 9"/>
            <p:cNvSpPr>
              <a:spLocks noChangeShapeType="1"/>
            </p:cNvSpPr>
            <p:nvPr/>
          </p:nvSpPr>
          <p:spPr bwMode="auto">
            <a:xfrm>
              <a:off x="3312" y="1872"/>
              <a:ext cx="12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094" name="Group 10"/>
          <p:cNvGrpSpPr>
            <a:grpSpLocks/>
          </p:cNvGrpSpPr>
          <p:nvPr/>
        </p:nvGrpSpPr>
        <p:grpSpPr bwMode="auto">
          <a:xfrm>
            <a:off x="5287963" y="2525713"/>
            <a:ext cx="3398837" cy="1208087"/>
            <a:chOff x="2419" y="1591"/>
            <a:chExt cx="2141" cy="761"/>
          </a:xfrm>
        </p:grpSpPr>
        <p:sp>
          <p:nvSpPr>
            <p:cNvPr id="89095" name="Freeform 11"/>
            <p:cNvSpPr>
              <a:spLocks/>
            </p:cNvSpPr>
            <p:nvPr/>
          </p:nvSpPr>
          <p:spPr bwMode="auto">
            <a:xfrm>
              <a:off x="2544" y="1591"/>
              <a:ext cx="1920" cy="759"/>
            </a:xfrm>
            <a:custGeom>
              <a:avLst/>
              <a:gdLst>
                <a:gd name="T0" fmla="*/ 0 w 825"/>
                <a:gd name="T1" fmla="*/ 526 h 1095"/>
                <a:gd name="T2" fmla="*/ 1583 w 825"/>
                <a:gd name="T3" fmla="*/ 510 h 1095"/>
                <a:gd name="T4" fmla="*/ 2669 w 825"/>
                <a:gd name="T5" fmla="*/ 430 h 1095"/>
                <a:gd name="T6" fmla="*/ 3877 w 825"/>
                <a:gd name="T7" fmla="*/ 14 h 1095"/>
                <a:gd name="T8" fmla="*/ 4468 w 825"/>
                <a:gd name="T9" fmla="*/ 514 h 1095"/>
                <a:gd name="T10" fmla="*/ 0 60000 65536"/>
                <a:gd name="T11" fmla="*/ 0 60000 65536"/>
                <a:gd name="T12" fmla="*/ 0 60000 65536"/>
                <a:gd name="T13" fmla="*/ 0 60000 65536"/>
                <a:gd name="T14" fmla="*/ 0 60000 65536"/>
                <a:gd name="T15" fmla="*/ 0 w 825"/>
                <a:gd name="T16" fmla="*/ 0 h 1095"/>
                <a:gd name="T17" fmla="*/ 825 w 825"/>
                <a:gd name="T18" fmla="*/ 1095 h 1095"/>
              </a:gdLst>
              <a:ahLst/>
              <a:cxnLst>
                <a:cxn ang="T10">
                  <a:pos x="T0" y="T1"/>
                </a:cxn>
                <a:cxn ang="T11">
                  <a:pos x="T2" y="T3"/>
                </a:cxn>
                <a:cxn ang="T12">
                  <a:pos x="T4" y="T5"/>
                </a:cxn>
                <a:cxn ang="T13">
                  <a:pos x="T6" y="T7"/>
                </a:cxn>
                <a:cxn ang="T14">
                  <a:pos x="T8" y="T9"/>
                </a:cxn>
              </a:cxnLst>
              <a:rect l="T15" t="T16" r="T17" b="T18"/>
              <a:pathLst>
                <a:path w="825" h="1095">
                  <a:moveTo>
                    <a:pt x="0" y="1095"/>
                  </a:moveTo>
                  <a:cubicBezTo>
                    <a:pt x="49" y="1089"/>
                    <a:pt x="210" y="1095"/>
                    <a:pt x="292" y="1062"/>
                  </a:cubicBezTo>
                  <a:cubicBezTo>
                    <a:pt x="374" y="1029"/>
                    <a:pt x="422" y="1067"/>
                    <a:pt x="493" y="895"/>
                  </a:cubicBezTo>
                  <a:cubicBezTo>
                    <a:pt x="564" y="723"/>
                    <a:pt x="661" y="0"/>
                    <a:pt x="716" y="29"/>
                  </a:cubicBezTo>
                  <a:cubicBezTo>
                    <a:pt x="771" y="58"/>
                    <a:pt x="802" y="853"/>
                    <a:pt x="825" y="1070"/>
                  </a:cubicBez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096" name="Line 12"/>
            <p:cNvSpPr>
              <a:spLocks noChangeShapeType="1"/>
            </p:cNvSpPr>
            <p:nvPr/>
          </p:nvSpPr>
          <p:spPr bwMode="auto">
            <a:xfrm>
              <a:off x="2419" y="2351"/>
              <a:ext cx="214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l="4465" r="15146" b="12598"/>
          <a:stretch>
            <a:fillRect/>
          </a:stretch>
        </p:blipFill>
        <p:spPr bwMode="auto">
          <a:xfrm>
            <a:off x="762000" y="3352800"/>
            <a:ext cx="44196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b="13477"/>
          <a:stretch>
            <a:fillRect/>
          </a:stretch>
        </p:blipFill>
        <p:spPr bwMode="auto">
          <a:xfrm>
            <a:off x="4800600" y="2827338"/>
            <a:ext cx="388620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4"/>
          <p:cNvSpPr>
            <a:spLocks noChangeArrowheads="1"/>
          </p:cNvSpPr>
          <p:nvPr/>
        </p:nvSpPr>
        <p:spPr bwMode="auto">
          <a:xfrm>
            <a:off x="419100" y="228600"/>
            <a:ext cx="8305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lnSpc>
                <a:spcPct val="110000"/>
              </a:lnSpc>
              <a:buFont typeface="Wingdings" charset="0"/>
              <a:buNone/>
            </a:pPr>
            <a:r>
              <a:rPr lang="en-US" sz="2800">
                <a:solidFill>
                  <a:srgbClr val="333399"/>
                </a:solidFill>
                <a:latin typeface="Garamond" charset="0"/>
              </a:rPr>
              <a:t>Median and mean of a density curve</a:t>
            </a:r>
          </a:p>
        </p:txBody>
      </p:sp>
      <p:sp>
        <p:nvSpPr>
          <p:cNvPr id="90117" name="Text Box 5"/>
          <p:cNvSpPr txBox="1">
            <a:spLocks noChangeArrowheads="1"/>
          </p:cNvSpPr>
          <p:nvPr/>
        </p:nvSpPr>
        <p:spPr bwMode="auto">
          <a:xfrm>
            <a:off x="457200" y="990600"/>
            <a:ext cx="83058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30000"/>
              </a:lnSpc>
            </a:pPr>
            <a:r>
              <a:rPr lang="en-US" sz="2000"/>
              <a:t>The </a:t>
            </a:r>
            <a:r>
              <a:rPr lang="en-US" sz="2000" b="1">
                <a:solidFill>
                  <a:srgbClr val="333399"/>
                </a:solidFill>
              </a:rPr>
              <a:t>median</a:t>
            </a:r>
            <a:r>
              <a:rPr lang="en-US" sz="2000" b="1"/>
              <a:t> </a:t>
            </a:r>
            <a:r>
              <a:rPr lang="en-US" sz="2000"/>
              <a:t>of a density curve is the equal-areas point, the point that divides the area under the curve in half.</a:t>
            </a:r>
          </a:p>
          <a:p>
            <a:pPr eaLnBrk="1" hangingPunct="1">
              <a:lnSpc>
                <a:spcPct val="130000"/>
              </a:lnSpc>
            </a:pPr>
            <a:endParaRPr lang="en-US" sz="1600"/>
          </a:p>
          <a:p>
            <a:pPr eaLnBrk="1" hangingPunct="1">
              <a:lnSpc>
                <a:spcPct val="130000"/>
              </a:lnSpc>
            </a:pPr>
            <a:r>
              <a:rPr lang="en-US" sz="2000"/>
              <a:t>The </a:t>
            </a:r>
            <a:r>
              <a:rPr lang="en-US" sz="2000" b="1">
                <a:solidFill>
                  <a:srgbClr val="333399"/>
                </a:solidFill>
              </a:rPr>
              <a:t>mean</a:t>
            </a:r>
            <a:r>
              <a:rPr lang="en-US" sz="2000" b="1"/>
              <a:t> </a:t>
            </a:r>
            <a:r>
              <a:rPr lang="en-US" sz="2000"/>
              <a:t>of a density curve is the balance point, at which the curve would balance if made of solid material.</a:t>
            </a:r>
          </a:p>
        </p:txBody>
      </p:sp>
      <p:sp>
        <p:nvSpPr>
          <p:cNvPr id="90118" name="Text Box 6"/>
          <p:cNvSpPr txBox="1">
            <a:spLocks noChangeArrowheads="1"/>
          </p:cNvSpPr>
          <p:nvPr/>
        </p:nvSpPr>
        <p:spPr bwMode="auto">
          <a:xfrm>
            <a:off x="990600" y="5867400"/>
            <a:ext cx="71628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lnSpc>
                <a:spcPct val="130000"/>
              </a:lnSpc>
            </a:pPr>
            <a:r>
              <a:rPr lang="en-US"/>
              <a:t>The median and mean are the same for a symmetric density curve. </a:t>
            </a:r>
          </a:p>
          <a:p>
            <a:pPr algn="ctr" eaLnBrk="1" hangingPunct="1">
              <a:lnSpc>
                <a:spcPct val="130000"/>
              </a:lnSpc>
            </a:pPr>
            <a:r>
              <a:rPr lang="en-US"/>
              <a:t>The mean of a skewed curve is pulled in the direction of the long tail.</a:t>
            </a:r>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5486400" y="2209800"/>
            <a:ext cx="4572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8436" name="Rectangle 3"/>
          <p:cNvSpPr>
            <a:spLocks noChangeArrowheads="1"/>
          </p:cNvSpPr>
          <p:nvPr/>
        </p:nvSpPr>
        <p:spPr bwMode="auto">
          <a:xfrm>
            <a:off x="1905000" y="2286000"/>
            <a:ext cx="16764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8437" name="Rectangle 4"/>
          <p:cNvSpPr>
            <a:spLocks noChangeArrowheads="1"/>
          </p:cNvSpPr>
          <p:nvPr/>
        </p:nvSpPr>
        <p:spPr bwMode="auto">
          <a:xfrm>
            <a:off x="457200" y="22860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buFont typeface="Wingdings" charset="0"/>
              <a:buNone/>
            </a:pPr>
            <a:r>
              <a:rPr lang="en-US" sz="4000">
                <a:solidFill>
                  <a:srgbClr val="CC0000"/>
                </a:solidFill>
                <a:latin typeface="Garamond" charset="0"/>
              </a:rPr>
              <a:t>Normal distributions</a:t>
            </a:r>
          </a:p>
        </p:txBody>
      </p:sp>
      <p:sp>
        <p:nvSpPr>
          <p:cNvPr id="18438" name="Text Box 5"/>
          <p:cNvSpPr txBox="1">
            <a:spLocks noChangeArrowheads="1"/>
          </p:cNvSpPr>
          <p:nvPr/>
        </p:nvSpPr>
        <p:spPr bwMode="auto">
          <a:xfrm>
            <a:off x="1066800" y="5824538"/>
            <a:ext cx="7086600" cy="652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pPr>
            <a:r>
              <a:rPr lang="en-US" i="1">
                <a:solidFill>
                  <a:srgbClr val="000000"/>
                </a:solidFill>
              </a:rPr>
              <a:t>e = 2.71828… The base of the natural logarithm</a:t>
            </a:r>
          </a:p>
          <a:p>
            <a:pPr algn="ctr">
              <a:lnSpc>
                <a:spcPct val="80000"/>
              </a:lnSpc>
            </a:pPr>
            <a:endParaRPr lang="en-US" sz="1000" i="1">
              <a:solidFill>
                <a:srgbClr val="000000"/>
              </a:solidFill>
            </a:endParaRPr>
          </a:p>
          <a:p>
            <a:pPr algn="ctr">
              <a:lnSpc>
                <a:spcPct val="80000"/>
              </a:lnSpc>
            </a:pPr>
            <a:r>
              <a:rPr lang="en-US" i="1">
                <a:solidFill>
                  <a:srgbClr val="000000"/>
                </a:solidFill>
              </a:rPr>
              <a:t>π  = pi = 3.14159…</a:t>
            </a:r>
          </a:p>
        </p:txBody>
      </p:sp>
      <p:sp>
        <p:nvSpPr>
          <p:cNvPr id="18439" name="Rectangle 6"/>
          <p:cNvSpPr>
            <a:spLocks noGrp="1" noChangeArrowheads="1"/>
          </p:cNvSpPr>
          <p:nvPr>
            <p:ph type="body" sz="half" idx="1"/>
          </p:nvPr>
        </p:nvSpPr>
        <p:spPr>
          <a:xfrm>
            <a:off x="457200" y="1143000"/>
            <a:ext cx="8229600" cy="1981200"/>
          </a:xfrm>
        </p:spPr>
        <p:txBody>
          <a:bodyPr/>
          <a:lstStyle/>
          <a:p>
            <a:pPr marL="0" indent="0" eaLnBrk="1" hangingPunct="1">
              <a:lnSpc>
                <a:spcPct val="130000"/>
              </a:lnSpc>
              <a:buFont typeface="Wingdings" charset="0"/>
              <a:buNone/>
            </a:pPr>
            <a:r>
              <a:rPr lang="en-US">
                <a:latin typeface="Arial" charset="0"/>
                <a:ea typeface="ＭＳ Ｐゴシック" charset="0"/>
              </a:rPr>
              <a:t>Normal</a:t>
            </a:r>
            <a:r>
              <a:rPr lang="en-US">
                <a:latin typeface="Arial" charset="0"/>
                <a:ea typeface="ＭＳ Ｐゴシック" charset="0"/>
                <a:cs typeface="Arial" charset="0"/>
              </a:rPr>
              <a:t>—</a:t>
            </a:r>
            <a:r>
              <a:rPr lang="en-US">
                <a:latin typeface="Arial" charset="0"/>
                <a:ea typeface="ＭＳ Ｐゴシック" charset="0"/>
              </a:rPr>
              <a:t>or Gaussian</a:t>
            </a:r>
            <a:r>
              <a:rPr lang="en-US">
                <a:latin typeface="Arial" charset="0"/>
                <a:ea typeface="ＭＳ Ｐゴシック" charset="0"/>
                <a:cs typeface="Arial" charset="0"/>
              </a:rPr>
              <a:t>—</a:t>
            </a:r>
            <a:r>
              <a:rPr lang="en-US">
                <a:latin typeface="Arial" charset="0"/>
                <a:ea typeface="ＭＳ Ｐゴシック" charset="0"/>
              </a:rPr>
              <a:t>distributions are a family of symmetrical, bell- shaped density curves defined by a mean </a:t>
            </a:r>
            <a:r>
              <a:rPr lang="en-US">
                <a:latin typeface="Symbol" charset="0"/>
                <a:ea typeface="ＭＳ Ｐゴシック" charset="0"/>
              </a:rPr>
              <a:t>m</a:t>
            </a:r>
            <a:r>
              <a:rPr lang="en-US">
                <a:latin typeface="Arial" charset="0"/>
                <a:ea typeface="ＭＳ Ｐゴシック" charset="0"/>
              </a:rPr>
              <a:t> (</a:t>
            </a:r>
            <a:r>
              <a:rPr lang="en-US" i="1">
                <a:latin typeface="Arial" charset="0"/>
                <a:ea typeface="ＭＳ Ｐゴシック" charset="0"/>
              </a:rPr>
              <a:t>mu</a:t>
            </a:r>
            <a:r>
              <a:rPr lang="en-US">
                <a:latin typeface="Arial" charset="0"/>
                <a:ea typeface="ＭＳ Ｐゴシック" charset="0"/>
              </a:rPr>
              <a:t>) and a standard deviation </a:t>
            </a:r>
            <a:r>
              <a:rPr lang="en-US">
                <a:latin typeface="Symbol" charset="0"/>
                <a:ea typeface="ＭＳ Ｐゴシック" charset="0"/>
              </a:rPr>
              <a:t>s</a:t>
            </a:r>
            <a:r>
              <a:rPr lang="en-US">
                <a:latin typeface="Arial" charset="0"/>
                <a:ea typeface="ＭＳ Ｐゴシック" charset="0"/>
              </a:rPr>
              <a:t> (</a:t>
            </a:r>
            <a:r>
              <a:rPr lang="en-US" i="1">
                <a:latin typeface="Arial" charset="0"/>
                <a:ea typeface="ＭＳ Ｐゴシック" charset="0"/>
              </a:rPr>
              <a:t>sigma</a:t>
            </a:r>
            <a:r>
              <a:rPr lang="en-US">
                <a:latin typeface="Arial" charset="0"/>
                <a:ea typeface="ＭＳ Ｐゴシック" charset="0"/>
              </a:rPr>
              <a:t>) : </a:t>
            </a:r>
            <a:r>
              <a:rPr lang="en-US" i="1">
                <a:latin typeface="Arial" charset="0"/>
                <a:ea typeface="ＭＳ Ｐゴシック" charset="0"/>
              </a:rPr>
              <a:t>N</a:t>
            </a:r>
            <a:r>
              <a:rPr lang="en-US">
                <a:latin typeface="Arial" charset="0"/>
                <a:ea typeface="ＭＳ Ｐゴシック" charset="0"/>
              </a:rPr>
              <a:t>(</a:t>
            </a:r>
            <a:r>
              <a:rPr lang="en-US">
                <a:latin typeface="Symbol" charset="0"/>
                <a:ea typeface="ＭＳ Ｐゴシック" charset="0"/>
              </a:rPr>
              <a:t>m,s</a:t>
            </a:r>
            <a:r>
              <a:rPr lang="en-US">
                <a:latin typeface="Arial" charset="0"/>
                <a:ea typeface="ＭＳ Ｐゴシック" charset="0"/>
              </a:rPr>
              <a:t>). </a:t>
            </a:r>
          </a:p>
        </p:txBody>
      </p:sp>
      <p:pic>
        <p:nvPicPr>
          <p:cNvPr id="18440" name="Picture 7" descr="figure-03-07"/>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304800" y="2819400"/>
            <a:ext cx="8458200" cy="2667000"/>
          </a:xfrm>
          <a:noFill/>
        </p:spPr>
      </p:pic>
      <p:graphicFrame>
        <p:nvGraphicFramePr>
          <p:cNvPr id="18434" name="Object 8"/>
          <p:cNvGraphicFramePr>
            <a:graphicFrameLocks noChangeAspect="1"/>
          </p:cNvGraphicFramePr>
          <p:nvPr/>
        </p:nvGraphicFramePr>
        <p:xfrm>
          <a:off x="3044825" y="2725738"/>
          <a:ext cx="3127375" cy="1160462"/>
        </p:xfrm>
        <a:graphic>
          <a:graphicData uri="http://schemas.openxmlformats.org/presentationml/2006/ole">
            <mc:AlternateContent xmlns:mc="http://schemas.openxmlformats.org/markup-compatibility/2006">
              <mc:Choice xmlns:v="urn:schemas-microsoft-com:vml" Requires="v">
                <p:oleObj spid="_x0000_s18455" name="Equation" r:id="rId5" imgW="1333500" imgH="495300" progId="Equation.3">
                  <p:embed/>
                </p:oleObj>
              </mc:Choice>
              <mc:Fallback>
                <p:oleObj name="Equation" r:id="rId5" imgW="1333500" imgH="495300"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2725738"/>
                        <a:ext cx="3127375" cy="1160462"/>
                      </a:xfrm>
                      <a:prstGeom prst="rect">
                        <a:avLst/>
                      </a:prstGeom>
                      <a:solidFill>
                        <a:schemeClr val="bg1"/>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8441" name="Text Box 9"/>
          <p:cNvSpPr txBox="1">
            <a:spLocks noChangeArrowheads="1"/>
          </p:cNvSpPr>
          <p:nvPr/>
        </p:nvSpPr>
        <p:spPr bwMode="auto">
          <a:xfrm>
            <a:off x="8374063" y="4876800"/>
            <a:ext cx="31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b="1">
                <a:latin typeface="Monotype Corsiva" charset="0"/>
              </a:rPr>
              <a:t>x</a:t>
            </a:r>
          </a:p>
        </p:txBody>
      </p:sp>
      <p:sp>
        <p:nvSpPr>
          <p:cNvPr id="18442" name="Text Box 10"/>
          <p:cNvSpPr txBox="1">
            <a:spLocks noChangeArrowheads="1"/>
          </p:cNvSpPr>
          <p:nvPr/>
        </p:nvSpPr>
        <p:spPr bwMode="auto">
          <a:xfrm>
            <a:off x="4170363" y="4876800"/>
            <a:ext cx="31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b="1">
                <a:latin typeface="Monotype Corsiva" charset="0"/>
              </a:rPr>
              <a:t>x</a:t>
            </a: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Grp="1" noChangeAspect="1"/>
          </p:cNvGraphicFramePr>
          <p:nvPr>
            <p:ph idx="1"/>
          </p:nvPr>
        </p:nvGraphicFramePr>
        <p:xfrm>
          <a:off x="3505200" y="3581400"/>
          <a:ext cx="5638800" cy="3200400"/>
        </p:xfrm>
        <a:graphic>
          <a:graphicData uri="http://schemas.openxmlformats.org/presentationml/2006/ole">
            <mc:AlternateContent xmlns:mc="http://schemas.openxmlformats.org/markup-compatibility/2006">
              <mc:Choice xmlns:v="urn:schemas-microsoft-com:vml" Requires="v">
                <p:oleObj spid="_x0000_s19484" name="Chart" r:id="rId4" imgW="6105449" imgH="3848100" progId="Excel.Chart.8">
                  <p:embed/>
                </p:oleObj>
              </mc:Choice>
              <mc:Fallback>
                <p:oleObj name="Chart" r:id="rId4" imgW="6105449" imgH="3848100" progId="Excel.Chart.8">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581400"/>
                        <a:ext cx="56388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9460" name="Rectangle 3"/>
          <p:cNvSpPr>
            <a:spLocks noGrp="1" noChangeArrowheads="1"/>
          </p:cNvSpPr>
          <p:nvPr>
            <p:ph type="title"/>
          </p:nvPr>
        </p:nvSpPr>
        <p:spPr/>
        <p:txBody>
          <a:bodyPr/>
          <a:lstStyle/>
          <a:p>
            <a:pPr eaLnBrk="1" hangingPunct="1"/>
            <a:r>
              <a:rPr lang="en-US" sz="2800">
                <a:solidFill>
                  <a:srgbClr val="333399"/>
                </a:solidFill>
                <a:latin typeface="Garamond" charset="0"/>
                <a:ea typeface="ＭＳ Ｐゴシック" charset="0"/>
              </a:rPr>
              <a:t>A family of density curves</a:t>
            </a:r>
          </a:p>
        </p:txBody>
      </p:sp>
      <p:graphicFrame>
        <p:nvGraphicFramePr>
          <p:cNvPr id="19459" name="Object 4"/>
          <p:cNvGraphicFramePr>
            <a:graphicFrameLocks noGrp="1" noChangeAspect="1"/>
          </p:cNvGraphicFramePr>
          <p:nvPr>
            <p:ph sz="half" idx="4294967295"/>
          </p:nvPr>
        </p:nvGraphicFramePr>
        <p:xfrm>
          <a:off x="0" y="685800"/>
          <a:ext cx="5943600" cy="2990850"/>
        </p:xfrm>
        <a:graphic>
          <a:graphicData uri="http://schemas.openxmlformats.org/presentationml/2006/ole">
            <mc:AlternateContent xmlns:mc="http://schemas.openxmlformats.org/markup-compatibility/2006">
              <mc:Choice xmlns:v="urn:schemas-microsoft-com:vml" Requires="v">
                <p:oleObj spid="_x0000_s19485" name="Chart" r:id="rId6" imgW="6105449" imgH="3848100" progId="Excel.Chart.8">
                  <p:embed/>
                </p:oleObj>
              </mc:Choice>
              <mc:Fallback>
                <p:oleObj name="Chart" r:id="rId6" imgW="6105449" imgH="3848100" progId="Excel.Chart.8">
                  <p:embed/>
                  <p:pic>
                    <p:nvPicPr>
                      <p:cNvPr id="0" name="Picture 22"/>
                      <p:cNvPicPr>
                        <a:picLocks noGrp="1" noChangeAspect="1" noChangeArrowheads="1"/>
                      </p:cNvPicPr>
                      <p:nvPr/>
                    </p:nvPicPr>
                    <p:blipFill>
                      <a:blip r:embed="rId7">
                        <a:extLst>
                          <a:ext uri="{28A0092B-C50C-407E-A947-70E740481C1C}">
                            <a14:useLocalDpi xmlns:a14="http://schemas.microsoft.com/office/drawing/2010/main" val="0"/>
                          </a:ext>
                        </a:extLst>
                      </a:blip>
                      <a:srcRect t="14972" b="10168"/>
                      <a:stretch>
                        <a:fillRect/>
                      </a:stretch>
                    </p:blipFill>
                    <p:spPr bwMode="auto">
                      <a:xfrm>
                        <a:off x="0" y="685800"/>
                        <a:ext cx="59436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9461" name="Text Box 5"/>
          <p:cNvSpPr txBox="1">
            <a:spLocks noChangeArrowheads="1"/>
          </p:cNvSpPr>
          <p:nvPr/>
        </p:nvSpPr>
        <p:spPr bwMode="auto">
          <a:xfrm>
            <a:off x="152400" y="4341813"/>
            <a:ext cx="4114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40000"/>
              </a:lnSpc>
            </a:pPr>
            <a:r>
              <a:rPr lang="en-US" sz="2000"/>
              <a:t>Here means are different </a:t>
            </a:r>
            <a:br>
              <a:rPr lang="en-US" sz="2000"/>
            </a:br>
            <a:r>
              <a:rPr lang="en-US" sz="2000"/>
              <a:t>(</a:t>
            </a:r>
            <a:r>
              <a:rPr lang="en-US" sz="2000">
                <a:latin typeface="Symbol" charset="0"/>
              </a:rPr>
              <a:t>m</a:t>
            </a:r>
            <a:r>
              <a:rPr lang="en-US" sz="2000"/>
              <a:t> = 10, 15, and 20), whereas standard deviations are the same (</a:t>
            </a:r>
            <a:r>
              <a:rPr lang="en-US" sz="2000">
                <a:latin typeface="Symbol" charset="0"/>
              </a:rPr>
              <a:t>s</a:t>
            </a:r>
            <a:r>
              <a:rPr lang="en-US" sz="2000"/>
              <a:t> = 3).</a:t>
            </a:r>
          </a:p>
        </p:txBody>
      </p:sp>
      <p:sp>
        <p:nvSpPr>
          <p:cNvPr id="19462" name="Text Box 6"/>
          <p:cNvSpPr txBox="1">
            <a:spLocks noChangeArrowheads="1"/>
          </p:cNvSpPr>
          <p:nvPr/>
        </p:nvSpPr>
        <p:spPr bwMode="auto">
          <a:xfrm>
            <a:off x="4495800" y="1162050"/>
            <a:ext cx="42672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30000"/>
              </a:lnSpc>
            </a:pPr>
            <a:r>
              <a:rPr lang="en-US" sz="2000"/>
              <a:t>Here means are the same (</a:t>
            </a:r>
            <a:r>
              <a:rPr lang="en-US" sz="2000">
                <a:latin typeface="Symbol" charset="0"/>
              </a:rPr>
              <a:t>m</a:t>
            </a:r>
            <a:r>
              <a:rPr lang="en-US" sz="2000"/>
              <a:t> = 15), whereas standard deviations are different (</a:t>
            </a:r>
            <a:r>
              <a:rPr lang="en-US" sz="2000">
                <a:latin typeface="Symbol" charset="0"/>
              </a:rPr>
              <a:t>s</a:t>
            </a:r>
            <a:r>
              <a:rPr lang="en-US" sz="2000"/>
              <a:t> = 2, 4, and 6).</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4254500" y="1066800"/>
            <a:ext cx="4724400" cy="47244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91139" name="Picture 3"/>
          <p:cNvPicPr>
            <a:picLocks noChangeAspect="1" noChangeArrowheads="1"/>
          </p:cNvPicPr>
          <p:nvPr/>
        </p:nvPicPr>
        <p:blipFill>
          <a:blip r:embed="rId3">
            <a:clrChange>
              <a:clrFrom>
                <a:srgbClr val="DAE7F8"/>
              </a:clrFrom>
              <a:clrTo>
                <a:srgbClr val="DAE7F8">
                  <a:alpha val="0"/>
                </a:srgbClr>
              </a:clrTo>
            </a:clrChange>
            <a:extLst>
              <a:ext uri="{28A0092B-C50C-407E-A947-70E740481C1C}">
                <a14:useLocalDpi xmlns:a14="http://schemas.microsoft.com/office/drawing/2010/main" val="0"/>
              </a:ext>
            </a:extLst>
          </a:blip>
          <a:srcRect/>
          <a:stretch>
            <a:fillRect/>
          </a:stretch>
        </p:blipFill>
        <p:spPr bwMode="auto">
          <a:xfrm>
            <a:off x="4191000" y="1111250"/>
            <a:ext cx="48768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Text Box 4"/>
          <p:cNvSpPr txBox="1">
            <a:spLocks noChangeArrowheads="1"/>
          </p:cNvSpPr>
          <p:nvPr/>
        </p:nvSpPr>
        <p:spPr bwMode="auto">
          <a:xfrm>
            <a:off x="4762500" y="5056188"/>
            <a:ext cx="3770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a:t>mean µ = 64.5     standard deviation </a:t>
            </a:r>
            <a:r>
              <a:rPr lang="en-US" sz="1400" b="1">
                <a:latin typeface="Symbol" charset="0"/>
              </a:rPr>
              <a:t>s</a:t>
            </a:r>
            <a:r>
              <a:rPr lang="en-US" sz="1400" b="1"/>
              <a:t> = 2.5</a:t>
            </a:r>
          </a:p>
        </p:txBody>
      </p:sp>
      <p:sp>
        <p:nvSpPr>
          <p:cNvPr id="91141" name="Text Box 5"/>
          <p:cNvSpPr txBox="1">
            <a:spLocks noChangeArrowheads="1"/>
          </p:cNvSpPr>
          <p:nvPr/>
        </p:nvSpPr>
        <p:spPr bwMode="auto">
          <a:xfrm>
            <a:off x="5676900" y="5392738"/>
            <a:ext cx="1925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a:t>N(µ, </a:t>
            </a:r>
            <a:r>
              <a:rPr lang="en-US" sz="1400" b="1">
                <a:latin typeface="Symbol" charset="0"/>
              </a:rPr>
              <a:t>s</a:t>
            </a:r>
            <a:r>
              <a:rPr lang="en-US" sz="1400" b="1"/>
              <a:t>) =  N(64.5, 2.5)</a:t>
            </a:r>
          </a:p>
        </p:txBody>
      </p:sp>
      <p:sp>
        <p:nvSpPr>
          <p:cNvPr id="91142" name="Text Box 6"/>
          <p:cNvSpPr txBox="1">
            <a:spLocks noChangeArrowheads="1"/>
          </p:cNvSpPr>
          <p:nvPr/>
        </p:nvSpPr>
        <p:spPr bwMode="auto">
          <a:xfrm>
            <a:off x="381000" y="3048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800">
                <a:solidFill>
                  <a:srgbClr val="333399"/>
                </a:solidFill>
                <a:latin typeface="Garamond" charset="0"/>
              </a:rPr>
              <a:t>The 68-95-99.7 rule</a:t>
            </a:r>
          </a:p>
        </p:txBody>
      </p:sp>
      <p:sp>
        <p:nvSpPr>
          <p:cNvPr id="1381383" name="Rectangle 7"/>
          <p:cNvSpPr>
            <a:spLocks noChangeArrowheads="1"/>
          </p:cNvSpPr>
          <p:nvPr/>
        </p:nvSpPr>
        <p:spPr bwMode="auto">
          <a:xfrm>
            <a:off x="457200" y="1447800"/>
            <a:ext cx="3733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292100">
              <a:lnSpc>
                <a:spcPct val="130000"/>
              </a:lnSpc>
              <a:spcBef>
                <a:spcPct val="20000"/>
              </a:spcBef>
              <a:buClr>
                <a:srgbClr val="333399"/>
              </a:buClr>
              <a:buSzPct val="65000"/>
              <a:buFont typeface="Wingdings" charset="0"/>
              <a:buChar char="p"/>
            </a:pPr>
            <a:r>
              <a:rPr lang="en-US">
                <a:cs typeface="Times New Roman" charset="0"/>
              </a:rPr>
              <a:t>About 68% of all observations  are within 1 standard deviation </a:t>
            </a:r>
            <a:br>
              <a:rPr lang="en-US">
                <a:cs typeface="Times New Roman" charset="0"/>
              </a:rPr>
            </a:br>
            <a:r>
              <a:rPr lang="en-US">
                <a:cs typeface="Times New Roman" charset="0"/>
              </a:rPr>
              <a:t>(</a:t>
            </a:r>
            <a:r>
              <a:rPr lang="en-US">
                <a:latin typeface="Symbol" charset="0"/>
                <a:cs typeface="Times New Roman" charset="0"/>
              </a:rPr>
              <a:t>s) </a:t>
            </a:r>
            <a:r>
              <a:rPr lang="en-US">
                <a:cs typeface="Times New Roman" charset="0"/>
              </a:rPr>
              <a:t>of the mean (</a:t>
            </a:r>
            <a:r>
              <a:rPr lang="en-US">
                <a:latin typeface="Symbol" charset="0"/>
                <a:cs typeface="Times New Roman" charset="0"/>
              </a:rPr>
              <a:t>m</a:t>
            </a:r>
            <a:r>
              <a:rPr lang="en-US">
                <a:cs typeface="Times New Roman" charset="0"/>
              </a:rPr>
              <a:t>).</a:t>
            </a:r>
          </a:p>
          <a:p>
            <a:pPr marL="342900" indent="-292100">
              <a:lnSpc>
                <a:spcPct val="130000"/>
              </a:lnSpc>
              <a:spcBef>
                <a:spcPct val="20000"/>
              </a:spcBef>
              <a:buClr>
                <a:srgbClr val="333399"/>
              </a:buClr>
              <a:buSzPct val="65000"/>
              <a:buFont typeface="Wingdings" charset="0"/>
              <a:buChar char="p"/>
            </a:pPr>
            <a:endParaRPr lang="en-US">
              <a:cs typeface="Times New Roman" charset="0"/>
            </a:endParaRPr>
          </a:p>
          <a:p>
            <a:pPr marL="342900" indent="-292100">
              <a:lnSpc>
                <a:spcPct val="130000"/>
              </a:lnSpc>
              <a:spcBef>
                <a:spcPct val="20000"/>
              </a:spcBef>
              <a:buClr>
                <a:srgbClr val="333399"/>
              </a:buClr>
              <a:buSzPct val="65000"/>
              <a:buFont typeface="Wingdings" charset="0"/>
              <a:buChar char="p"/>
            </a:pPr>
            <a:r>
              <a:rPr lang="en-US">
                <a:cs typeface="Times New Roman" charset="0"/>
              </a:rPr>
              <a:t>About 95% of all observations are within 2 </a:t>
            </a:r>
            <a:r>
              <a:rPr lang="en-US">
                <a:latin typeface="Symbol" charset="0"/>
                <a:cs typeface="Times New Roman" charset="0"/>
              </a:rPr>
              <a:t>s</a:t>
            </a:r>
            <a:r>
              <a:rPr lang="en-US">
                <a:cs typeface="Times New Roman" charset="0"/>
              </a:rPr>
              <a:t> of the mean </a:t>
            </a:r>
            <a:r>
              <a:rPr lang="en-US">
                <a:latin typeface="Symbol" charset="0"/>
                <a:cs typeface="Times New Roman" charset="0"/>
              </a:rPr>
              <a:t>m</a:t>
            </a:r>
            <a:r>
              <a:rPr lang="en-US">
                <a:cs typeface="Times New Roman" charset="0"/>
              </a:rPr>
              <a:t>.</a:t>
            </a:r>
          </a:p>
          <a:p>
            <a:pPr marL="342900" indent="-292100">
              <a:lnSpc>
                <a:spcPct val="130000"/>
              </a:lnSpc>
              <a:spcBef>
                <a:spcPct val="20000"/>
              </a:spcBef>
              <a:buClr>
                <a:srgbClr val="333399"/>
              </a:buClr>
              <a:buSzPct val="65000"/>
              <a:buFont typeface="Wingdings" charset="0"/>
              <a:buChar char="p"/>
            </a:pPr>
            <a:endParaRPr lang="en-US">
              <a:cs typeface="Times New Roman" charset="0"/>
            </a:endParaRPr>
          </a:p>
          <a:p>
            <a:pPr marL="342900" indent="-292100">
              <a:lnSpc>
                <a:spcPct val="130000"/>
              </a:lnSpc>
              <a:spcBef>
                <a:spcPct val="20000"/>
              </a:spcBef>
              <a:buClr>
                <a:srgbClr val="333399"/>
              </a:buClr>
              <a:buSzPct val="65000"/>
              <a:buFont typeface="Wingdings" charset="0"/>
              <a:buChar char="p"/>
            </a:pPr>
            <a:r>
              <a:rPr lang="en-US">
                <a:cs typeface="Times New Roman" charset="0"/>
              </a:rPr>
              <a:t>Almost all (99.7%) observations are within 3 </a:t>
            </a:r>
            <a:r>
              <a:rPr lang="en-US">
                <a:latin typeface="Symbol" charset="0"/>
                <a:cs typeface="Times New Roman" charset="0"/>
              </a:rPr>
              <a:t>s</a:t>
            </a:r>
            <a:r>
              <a:rPr lang="en-US">
                <a:cs typeface="Times New Roman" charset="0"/>
              </a:rPr>
              <a:t> of the mean.</a:t>
            </a:r>
          </a:p>
        </p:txBody>
      </p:sp>
      <p:sp>
        <p:nvSpPr>
          <p:cNvPr id="91144" name="Line 8"/>
          <p:cNvSpPr>
            <a:spLocks noChangeShapeType="1"/>
          </p:cNvSpPr>
          <p:nvPr/>
        </p:nvSpPr>
        <p:spPr bwMode="auto">
          <a:xfrm flipH="1">
            <a:off x="7239000" y="2076450"/>
            <a:ext cx="381000" cy="304800"/>
          </a:xfrm>
          <a:prstGeom prst="line">
            <a:avLst/>
          </a:prstGeom>
          <a:noFill/>
          <a:ln w="952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1145" name="Text Box 9"/>
          <p:cNvSpPr txBox="1">
            <a:spLocks noChangeArrowheads="1"/>
          </p:cNvSpPr>
          <p:nvPr/>
        </p:nvSpPr>
        <p:spPr bwMode="auto">
          <a:xfrm>
            <a:off x="7588250" y="1847850"/>
            <a:ext cx="1330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a:solidFill>
                  <a:srgbClr val="800080"/>
                </a:solidFill>
              </a:rPr>
              <a:t>Inflection point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13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13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2"/>
          <p:cNvSpPr txBox="1">
            <a:spLocks noChangeArrowheads="1"/>
          </p:cNvSpPr>
          <p:nvPr/>
        </p:nvSpPr>
        <p:spPr bwMode="auto">
          <a:xfrm>
            <a:off x="457200" y="1143000"/>
            <a:ext cx="830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spcBef>
                <a:spcPct val="50000"/>
              </a:spcBef>
            </a:pPr>
            <a:r>
              <a:rPr lang="en-US" sz="2000"/>
              <a:t>Because all Normal distributions share the same properties, we can </a:t>
            </a:r>
            <a:r>
              <a:rPr lang="en-US" sz="2000" b="1">
                <a:solidFill>
                  <a:srgbClr val="333399"/>
                </a:solidFill>
              </a:rPr>
              <a:t>standardize</a:t>
            </a:r>
            <a:r>
              <a:rPr lang="en-US" sz="2000"/>
              <a:t> our data to transform any Normal curve </a:t>
            </a:r>
            <a:r>
              <a:rPr lang="en-US" sz="2000" i="1"/>
              <a:t>N</a:t>
            </a:r>
            <a:r>
              <a:rPr lang="en-US" sz="2000"/>
              <a:t>(</a:t>
            </a:r>
            <a:r>
              <a:rPr lang="en-US" sz="2000">
                <a:latin typeface="Symbol" charset="0"/>
              </a:rPr>
              <a:t>m,s</a:t>
            </a:r>
            <a:r>
              <a:rPr lang="en-US" sz="2000"/>
              <a:t>) into the standard Normal curve </a:t>
            </a:r>
            <a:r>
              <a:rPr lang="en-US" sz="2000" i="1"/>
              <a:t>N</a:t>
            </a:r>
            <a:r>
              <a:rPr lang="en-US" sz="2000"/>
              <a:t>(0,1).</a:t>
            </a:r>
          </a:p>
        </p:txBody>
      </p:sp>
      <p:sp>
        <p:nvSpPr>
          <p:cNvPr id="20485" name="Rectangle 3"/>
          <p:cNvSpPr>
            <a:spLocks noChangeArrowheads="1"/>
          </p:cNvSpPr>
          <p:nvPr/>
        </p:nvSpPr>
        <p:spPr bwMode="auto">
          <a:xfrm>
            <a:off x="457200" y="228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buFont typeface="Wingdings" charset="0"/>
              <a:buNone/>
            </a:pPr>
            <a:r>
              <a:rPr lang="en-US" sz="4000">
                <a:solidFill>
                  <a:srgbClr val="CC0000"/>
                </a:solidFill>
                <a:latin typeface="Garamond" charset="0"/>
              </a:rPr>
              <a:t>The standard Normal distribution</a:t>
            </a:r>
          </a:p>
        </p:txBody>
      </p:sp>
      <p:sp>
        <p:nvSpPr>
          <p:cNvPr id="1383428" name="Text Box 4"/>
          <p:cNvSpPr txBox="1">
            <a:spLocks noChangeArrowheads="1"/>
          </p:cNvSpPr>
          <p:nvPr/>
        </p:nvSpPr>
        <p:spPr bwMode="auto">
          <a:xfrm>
            <a:off x="1117600" y="61102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000"/>
              <a:t>For each </a:t>
            </a:r>
            <a:r>
              <a:rPr lang="en-US" sz="2000" i="1"/>
              <a:t>x</a:t>
            </a:r>
            <a:r>
              <a:rPr lang="en-US" sz="2000"/>
              <a:t> we calculate a new value, </a:t>
            </a:r>
            <a:r>
              <a:rPr lang="en-US" sz="2000" i="1"/>
              <a:t>z</a:t>
            </a:r>
            <a:r>
              <a:rPr lang="en-US" sz="2000"/>
              <a:t> (called a </a:t>
            </a:r>
            <a:r>
              <a:rPr lang="en-US" sz="2000" b="1" i="1"/>
              <a:t>z</a:t>
            </a:r>
            <a:r>
              <a:rPr lang="en-US" sz="2000" b="1"/>
              <a:t>-score</a:t>
            </a:r>
            <a:r>
              <a:rPr lang="en-US" sz="2000"/>
              <a:t>).</a:t>
            </a:r>
          </a:p>
        </p:txBody>
      </p:sp>
      <p:grpSp>
        <p:nvGrpSpPr>
          <p:cNvPr id="2" name="Group 5"/>
          <p:cNvGrpSpPr>
            <a:grpSpLocks/>
          </p:cNvGrpSpPr>
          <p:nvPr/>
        </p:nvGrpSpPr>
        <p:grpSpPr bwMode="auto">
          <a:xfrm>
            <a:off x="304800" y="2605088"/>
            <a:ext cx="8534400" cy="3262312"/>
            <a:chOff x="192" y="1641"/>
            <a:chExt cx="5376" cy="2055"/>
          </a:xfrm>
        </p:grpSpPr>
        <p:pic>
          <p:nvPicPr>
            <p:cNvPr id="20488" name="Picture 6"/>
            <p:cNvPicPr>
              <a:picLocks noChangeAspect="1" noChangeArrowheads="1"/>
            </p:cNvPicPr>
            <p:nvPr/>
          </p:nvPicPr>
          <p:blipFill>
            <a:blip r:embed="rId4">
              <a:extLst>
                <a:ext uri="{28A0092B-C50C-407E-A947-70E740481C1C}">
                  <a14:useLocalDpi xmlns:a14="http://schemas.microsoft.com/office/drawing/2010/main" val="0"/>
                </a:ext>
              </a:extLst>
            </a:blip>
            <a:srcRect b="7837"/>
            <a:stretch>
              <a:fillRect/>
            </a:stretch>
          </p:blipFill>
          <p:spPr bwMode="auto">
            <a:xfrm>
              <a:off x="2880" y="1643"/>
              <a:ext cx="2656" cy="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7"/>
            <p:cNvPicPr>
              <a:picLocks noChangeAspect="1" noChangeArrowheads="1"/>
            </p:cNvPicPr>
            <p:nvPr/>
          </p:nvPicPr>
          <p:blipFill>
            <a:blip r:embed="rId5">
              <a:extLst>
                <a:ext uri="{28A0092B-C50C-407E-A947-70E740481C1C}">
                  <a14:useLocalDpi xmlns:a14="http://schemas.microsoft.com/office/drawing/2010/main" val="0"/>
                </a:ext>
              </a:extLst>
            </a:blip>
            <a:srcRect b="8438"/>
            <a:stretch>
              <a:fillRect/>
            </a:stretch>
          </p:blipFill>
          <p:spPr bwMode="auto">
            <a:xfrm>
              <a:off x="192" y="1641"/>
              <a:ext cx="2647" cy="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Text Box 8"/>
            <p:cNvSpPr txBox="1">
              <a:spLocks noChangeArrowheads="1"/>
            </p:cNvSpPr>
            <p:nvPr/>
          </p:nvSpPr>
          <p:spPr bwMode="auto">
            <a:xfrm>
              <a:off x="4656" y="1682"/>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t>N(0,1)</a:t>
              </a:r>
            </a:p>
          </p:txBody>
        </p:sp>
        <p:sp>
          <p:nvSpPr>
            <p:cNvPr id="20491" name="Text Box 9"/>
            <p:cNvSpPr txBox="1">
              <a:spLocks noChangeArrowheads="1"/>
            </p:cNvSpPr>
            <p:nvPr/>
          </p:nvSpPr>
          <p:spPr bwMode="auto">
            <a:xfrm>
              <a:off x="2718" y="2319"/>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800" b="1">
                  <a:solidFill>
                    <a:srgbClr val="990000"/>
                  </a:solidFill>
                </a:rPr>
                <a:t>=&gt;</a:t>
              </a:r>
            </a:p>
          </p:txBody>
        </p:sp>
        <p:graphicFrame>
          <p:nvGraphicFramePr>
            <p:cNvPr id="20482" name="Object 10"/>
            <p:cNvGraphicFramePr>
              <a:graphicFrameLocks noChangeAspect="1"/>
            </p:cNvGraphicFramePr>
            <p:nvPr/>
          </p:nvGraphicFramePr>
          <p:xfrm>
            <a:off x="5410" y="3394"/>
            <a:ext cx="158" cy="158"/>
          </p:xfrm>
          <a:graphic>
            <a:graphicData uri="http://schemas.openxmlformats.org/presentationml/2006/ole">
              <mc:AlternateContent xmlns:mc="http://schemas.openxmlformats.org/markup-compatibility/2006">
                <mc:Choice xmlns:v="urn:schemas-microsoft-com:vml" Requires="v">
                  <p:oleObj spid="_x0000_s20515" name="Equation" r:id="rId6" imgW="126725" imgH="126725" progId="Equation.3">
                    <p:embed/>
                  </p:oleObj>
                </mc:Choice>
                <mc:Fallback>
                  <p:oleObj name="Equation" r:id="rId6" imgW="126725" imgH="126725" progId="Equation.3">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 y="3394"/>
                          <a:ext cx="158" cy="15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aphicFrame>
          <p:nvGraphicFramePr>
            <p:cNvPr id="20483" name="Object 11"/>
            <p:cNvGraphicFramePr>
              <a:graphicFrameLocks noChangeAspect="1"/>
            </p:cNvGraphicFramePr>
            <p:nvPr/>
          </p:nvGraphicFramePr>
          <p:xfrm>
            <a:off x="2642" y="3456"/>
            <a:ext cx="142" cy="126"/>
          </p:xfrm>
          <a:graphic>
            <a:graphicData uri="http://schemas.openxmlformats.org/presentationml/2006/ole">
              <mc:AlternateContent xmlns:mc="http://schemas.openxmlformats.org/markup-compatibility/2006">
                <mc:Choice xmlns:v="urn:schemas-microsoft-com:vml" Requires="v">
                  <p:oleObj spid="_x0000_s20516" name="Equation" r:id="rId8" imgW="100440" imgH="91080" progId="Equation.3">
                    <p:embed/>
                  </p:oleObj>
                </mc:Choice>
                <mc:Fallback>
                  <p:oleObj name="Equation" r:id="rId8" imgW="100440" imgH="91080" progId="Equation.3">
                    <p:embed/>
                    <p:pic>
                      <p:nvPicPr>
                        <p:cNvPr id="0"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2" y="3456"/>
                          <a:ext cx="142" cy="12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0492" name="Text Box 12"/>
            <p:cNvSpPr txBox="1">
              <a:spLocks noChangeArrowheads="1"/>
            </p:cNvSpPr>
            <p:nvPr/>
          </p:nvSpPr>
          <p:spPr bwMode="auto">
            <a:xfrm>
              <a:off x="1728" y="1682"/>
              <a:ext cx="9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t>N(64.5, 2.5)</a:t>
              </a:r>
            </a:p>
          </p:txBody>
        </p:sp>
        <p:sp>
          <p:nvSpPr>
            <p:cNvPr id="20493" name="Text Box 13"/>
            <p:cNvSpPr txBox="1">
              <a:spLocks noChangeArrowheads="1"/>
            </p:cNvSpPr>
            <p:nvPr/>
          </p:nvSpPr>
          <p:spPr bwMode="auto">
            <a:xfrm>
              <a:off x="3312" y="3504"/>
              <a:ext cx="18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Standardized height (no units)</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3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6" name="Rectangle 6"/>
          <p:cNvSpPr>
            <a:spLocks noGrp="1" noChangeArrowheads="1"/>
          </p:cNvSpPr>
          <p:nvPr>
            <p:ph type="body" idx="4294967295"/>
          </p:nvPr>
        </p:nvSpPr>
        <p:spPr/>
        <p:txBody>
          <a:bodyPr/>
          <a:lstStyle/>
          <a:p>
            <a:pPr marL="0" indent="0" eaLnBrk="1" hangingPunct="1">
              <a:lnSpc>
                <a:spcPct val="130000"/>
              </a:lnSpc>
              <a:buFont typeface="Wingdings" charset="0"/>
              <a:buNone/>
            </a:pPr>
            <a:r>
              <a:rPr lang="en-US">
                <a:latin typeface="Arial" charset="0"/>
                <a:ea typeface="ＭＳ Ｐゴシック" charset="0"/>
              </a:rPr>
              <a:t>A credit card company studies the spending behavior of their 21- to 25- year-old customers with a $1000 credit limit. They randomly select 100 of them and record the following for each person:</a:t>
            </a:r>
          </a:p>
          <a:p>
            <a:pPr marL="0" indent="0" eaLnBrk="1" hangingPunct="1">
              <a:lnSpc>
                <a:spcPct val="130000"/>
              </a:lnSpc>
              <a:buFont typeface="Wingdings" charset="0"/>
              <a:buChar char="q"/>
            </a:pPr>
            <a:r>
              <a:rPr lang="en-US">
                <a:latin typeface="Arial" charset="0"/>
                <a:ea typeface="ＭＳ Ｐゴシック" charset="0"/>
              </a:rPr>
              <a:t> Average balance on their card over the last year</a:t>
            </a:r>
          </a:p>
          <a:p>
            <a:pPr marL="0" indent="0" eaLnBrk="1" hangingPunct="1">
              <a:lnSpc>
                <a:spcPct val="130000"/>
              </a:lnSpc>
              <a:buFont typeface="Wingdings" charset="0"/>
              <a:buChar char="q"/>
            </a:pPr>
            <a:r>
              <a:rPr lang="en-US">
                <a:latin typeface="Arial" charset="0"/>
                <a:ea typeface="ＭＳ Ｐゴシック" charset="0"/>
              </a:rPr>
              <a:t> Whether customer has ever made late payments</a:t>
            </a:r>
          </a:p>
          <a:p>
            <a:pPr marL="0" indent="0" eaLnBrk="1" hangingPunct="1">
              <a:lnSpc>
                <a:spcPct val="130000"/>
              </a:lnSpc>
              <a:buFont typeface="Wingdings" charset="0"/>
              <a:buChar char="q"/>
            </a:pPr>
            <a:r>
              <a:rPr lang="en-US">
                <a:latin typeface="Arial" charset="0"/>
                <a:ea typeface="ＭＳ Ｐゴシック" charset="0"/>
              </a:rPr>
              <a:t> Which day of the week their card is used the most</a:t>
            </a:r>
          </a:p>
          <a:p>
            <a:pPr marL="0" indent="0" eaLnBrk="1" hangingPunct="1">
              <a:lnSpc>
                <a:spcPct val="130000"/>
              </a:lnSpc>
              <a:buFont typeface="Wingdings" charset="0"/>
              <a:buChar char="q"/>
            </a:pPr>
            <a:r>
              <a:rPr lang="en-US">
                <a:latin typeface="Arial" charset="0"/>
                <a:ea typeface="ＭＳ Ｐゴシック" charset="0"/>
              </a:rPr>
              <a:t> Customer</a:t>
            </a:r>
            <a:r>
              <a:rPr lang="ja-JP" altLang="en-US">
                <a:latin typeface="Arial" charset="0"/>
                <a:ea typeface="ＭＳ Ｐゴシック" charset="0"/>
              </a:rPr>
              <a:t>’</a:t>
            </a:r>
            <a:r>
              <a:rPr lang="en-US" altLang="ja-JP">
                <a:latin typeface="Arial" charset="0"/>
                <a:ea typeface="ＭＳ Ｐゴシック" charset="0"/>
              </a:rPr>
              <a:t>s age (in years)</a:t>
            </a:r>
          </a:p>
          <a:p>
            <a:pPr marL="0" indent="0" eaLnBrk="1" hangingPunct="1">
              <a:lnSpc>
                <a:spcPct val="130000"/>
              </a:lnSpc>
              <a:buFont typeface="Wingdings" charset="0"/>
              <a:buNone/>
            </a:pPr>
            <a:endParaRPr lang="en-US">
              <a:latin typeface="Arial" charset="0"/>
              <a:ea typeface="ＭＳ Ｐゴシック" charset="0"/>
            </a:endParaRPr>
          </a:p>
          <a:p>
            <a:pPr marL="0" indent="0" eaLnBrk="1" hangingPunct="1">
              <a:lnSpc>
                <a:spcPct val="130000"/>
              </a:lnSpc>
              <a:buFont typeface="Wingdings" charset="0"/>
              <a:buNone/>
            </a:pPr>
            <a:r>
              <a:rPr lang="en-US">
                <a:latin typeface="Arial" charset="0"/>
                <a:ea typeface="ＭＳ Ｐゴシック" charset="0"/>
              </a:rPr>
              <a:t>For each item above: </a:t>
            </a:r>
          </a:p>
          <a:p>
            <a:pPr marL="0" indent="0" eaLnBrk="1" hangingPunct="1">
              <a:lnSpc>
                <a:spcPct val="130000"/>
              </a:lnSpc>
              <a:buFont typeface="Wingdings" charset="0"/>
              <a:buChar char="q"/>
            </a:pPr>
            <a:r>
              <a:rPr lang="en-US">
                <a:latin typeface="Arial" charset="0"/>
                <a:ea typeface="ＭＳ Ｐゴシック" charset="0"/>
              </a:rPr>
              <a:t> Identify the type of variable</a:t>
            </a:r>
          </a:p>
          <a:p>
            <a:pPr marL="0" indent="0" eaLnBrk="1" hangingPunct="1">
              <a:lnSpc>
                <a:spcPct val="130000"/>
              </a:lnSpc>
              <a:buFont typeface="Wingdings" charset="0"/>
              <a:buChar char="q"/>
            </a:pPr>
            <a:r>
              <a:rPr lang="en-US">
                <a:latin typeface="Arial" charset="0"/>
                <a:ea typeface="ＭＳ Ｐゴシック" charset="0"/>
              </a:rPr>
              <a:t> Give its possible values</a:t>
            </a:r>
          </a:p>
          <a:p>
            <a:pPr marL="0" indent="0" eaLnBrk="1" hangingPunct="1">
              <a:lnSpc>
                <a:spcPct val="130000"/>
              </a:lnSpc>
              <a:buFont typeface="Wingdings" charset="0"/>
              <a:buAutoNum type="arabicPeriod"/>
            </a:pPr>
            <a:endParaRPr lang="en-US">
              <a:latin typeface="Arial" charset="0"/>
              <a:ea typeface="ＭＳ Ｐゴシック" charset="0"/>
            </a:endParaRPr>
          </a:p>
          <a:p>
            <a:pPr marL="0" indent="0" eaLnBrk="1" hangingPunct="1">
              <a:lnSpc>
                <a:spcPct val="130000"/>
              </a:lnSpc>
              <a:buFont typeface="Wingdings" charset="0"/>
              <a:buAutoNum type="arabicPeriod"/>
            </a:pPr>
            <a:endParaRPr lang="en-US">
              <a:latin typeface="Arial" charset="0"/>
              <a:ea typeface="ＭＳ Ｐゴシック" charset="0"/>
            </a:endParaRPr>
          </a:p>
        </p:txBody>
      </p:sp>
      <p:sp>
        <p:nvSpPr>
          <p:cNvPr id="36867"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Credit card example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2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0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0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20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20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2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1447800" y="2351088"/>
          <a:ext cx="1905000" cy="971550"/>
        </p:xfrm>
        <a:graphic>
          <a:graphicData uri="http://schemas.openxmlformats.org/presentationml/2006/ole">
            <mc:AlternateContent xmlns:mc="http://schemas.openxmlformats.org/markup-compatibility/2006">
              <mc:Choice xmlns:v="urn:schemas-microsoft-com:vml" Requires="v">
                <p:oleObj spid="_x0000_s21546" name="Equation" r:id="rId4" imgW="712800" imgH="356400" progId="Equation.3">
                  <p:embed/>
                </p:oleObj>
              </mc:Choice>
              <mc:Fallback>
                <p:oleObj name="Equation" r:id="rId4" imgW="712800" imgH="35640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51088"/>
                        <a:ext cx="1905000" cy="9715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1509" name="Text Box 3"/>
          <p:cNvSpPr txBox="1">
            <a:spLocks noChangeArrowheads="1"/>
          </p:cNvSpPr>
          <p:nvPr/>
        </p:nvSpPr>
        <p:spPr bwMode="auto">
          <a:xfrm>
            <a:off x="457200" y="1066800"/>
            <a:ext cx="82296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30000"/>
              </a:lnSpc>
            </a:pPr>
            <a:r>
              <a:rPr lang="en-US" sz="2000">
                <a:cs typeface="Times New Roman" charset="0"/>
              </a:rPr>
              <a:t>A </a:t>
            </a:r>
            <a:r>
              <a:rPr lang="en-US" sz="2000" b="1" i="1">
                <a:solidFill>
                  <a:srgbClr val="333399"/>
                </a:solidFill>
                <a:cs typeface="Times New Roman" charset="0"/>
              </a:rPr>
              <a:t>z</a:t>
            </a:r>
            <a:r>
              <a:rPr lang="en-US" sz="2000" b="1">
                <a:solidFill>
                  <a:srgbClr val="333399"/>
                </a:solidFill>
                <a:cs typeface="Times New Roman" charset="0"/>
              </a:rPr>
              <a:t>-score</a:t>
            </a:r>
            <a:r>
              <a:rPr lang="en-US" sz="2000">
                <a:solidFill>
                  <a:srgbClr val="333399"/>
                </a:solidFill>
                <a:cs typeface="Times New Roman" charset="0"/>
              </a:rPr>
              <a:t> </a:t>
            </a:r>
            <a:r>
              <a:rPr lang="en-US" sz="2000">
                <a:cs typeface="Times New Roman" charset="0"/>
              </a:rPr>
              <a:t>measures the number of standard deviations that a data value </a:t>
            </a:r>
            <a:r>
              <a:rPr lang="en-US" sz="2000" i="1">
                <a:cs typeface="Times New Roman" charset="0"/>
              </a:rPr>
              <a:t>x</a:t>
            </a:r>
            <a:r>
              <a:rPr lang="en-US" sz="2000">
                <a:cs typeface="Times New Roman" charset="0"/>
              </a:rPr>
              <a:t> is from the mean </a:t>
            </a:r>
            <a:r>
              <a:rPr lang="en-US" sz="2000">
                <a:latin typeface="Symbol" charset="0"/>
                <a:cs typeface="Times New Roman" charset="0"/>
              </a:rPr>
              <a:t>m</a:t>
            </a:r>
            <a:r>
              <a:rPr lang="en-US" sz="2000">
                <a:cs typeface="Times New Roman" charset="0"/>
              </a:rPr>
              <a:t>.</a:t>
            </a:r>
          </a:p>
        </p:txBody>
      </p:sp>
      <p:sp>
        <p:nvSpPr>
          <p:cNvPr id="21510" name="Rectangle 4"/>
          <p:cNvSpPr>
            <a:spLocks noGrp="1" noChangeArrowheads="1"/>
          </p:cNvSpPr>
          <p:nvPr>
            <p:ph type="title"/>
          </p:nvPr>
        </p:nvSpPr>
        <p:spPr/>
        <p:txBody>
          <a:bodyPr/>
          <a:lstStyle/>
          <a:p>
            <a:pPr eaLnBrk="1" hangingPunct="1"/>
            <a:r>
              <a:rPr lang="en-US">
                <a:latin typeface="Garamond" charset="0"/>
                <a:ea typeface="ＭＳ Ｐゴシック" charset="0"/>
              </a:rPr>
              <a:t>Standardizing: calculating </a:t>
            </a:r>
            <a:r>
              <a:rPr lang="en-US" i="1">
                <a:latin typeface="Garamond" charset="0"/>
                <a:ea typeface="ＭＳ Ｐゴシック" charset="0"/>
              </a:rPr>
              <a:t>z</a:t>
            </a:r>
            <a:r>
              <a:rPr lang="en-US">
                <a:latin typeface="Garamond" charset="0"/>
                <a:ea typeface="ＭＳ Ｐゴシック" charset="0"/>
              </a:rPr>
              <a:t>-scores</a:t>
            </a:r>
          </a:p>
        </p:txBody>
      </p:sp>
      <p:sp>
        <p:nvSpPr>
          <p:cNvPr id="1384453" name="Text Box 5"/>
          <p:cNvSpPr txBox="1">
            <a:spLocks noChangeArrowheads="1"/>
          </p:cNvSpPr>
          <p:nvPr/>
        </p:nvSpPr>
        <p:spPr bwMode="auto">
          <a:xfrm>
            <a:off x="914400" y="5426075"/>
            <a:ext cx="609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40000"/>
              </a:lnSpc>
            </a:pPr>
            <a:r>
              <a:rPr lang="en-US" sz="2000" i="1"/>
              <a:t>When </a:t>
            </a:r>
            <a:r>
              <a:rPr lang="en-US" sz="2000"/>
              <a:t>x</a:t>
            </a:r>
            <a:r>
              <a:rPr lang="en-US" sz="2000" i="1"/>
              <a:t> is larger than the mean, </a:t>
            </a:r>
            <a:r>
              <a:rPr lang="en-US" sz="2000"/>
              <a:t>z</a:t>
            </a:r>
            <a:r>
              <a:rPr lang="en-US" sz="2000" i="1"/>
              <a:t> is positive.</a:t>
            </a:r>
          </a:p>
          <a:p>
            <a:pPr>
              <a:lnSpc>
                <a:spcPct val="140000"/>
              </a:lnSpc>
            </a:pPr>
            <a:r>
              <a:rPr lang="en-US" sz="2000" i="1"/>
              <a:t>When </a:t>
            </a:r>
            <a:r>
              <a:rPr lang="en-US" sz="2000"/>
              <a:t>x</a:t>
            </a:r>
            <a:r>
              <a:rPr lang="en-US" sz="2000" i="1"/>
              <a:t> is smaller than the mean, </a:t>
            </a:r>
            <a:r>
              <a:rPr lang="en-US" sz="2000"/>
              <a:t>z</a:t>
            </a:r>
            <a:r>
              <a:rPr lang="en-US" sz="2000" i="1"/>
              <a:t> is negative.</a:t>
            </a:r>
          </a:p>
        </p:txBody>
      </p:sp>
      <p:grpSp>
        <p:nvGrpSpPr>
          <p:cNvPr id="2" name="Group 6"/>
          <p:cNvGrpSpPr>
            <a:grpSpLocks/>
          </p:cNvGrpSpPr>
          <p:nvPr/>
        </p:nvGrpSpPr>
        <p:grpSpPr bwMode="auto">
          <a:xfrm>
            <a:off x="4114800" y="1981200"/>
            <a:ext cx="4419600" cy="1485900"/>
            <a:chOff x="2592" y="1248"/>
            <a:chExt cx="2784" cy="936"/>
          </a:xfrm>
        </p:grpSpPr>
        <p:graphicFrame>
          <p:nvGraphicFramePr>
            <p:cNvPr id="21508" name="Object 7"/>
            <p:cNvGraphicFramePr>
              <a:graphicFrameLocks noChangeAspect="1"/>
            </p:cNvGraphicFramePr>
            <p:nvPr/>
          </p:nvGraphicFramePr>
          <p:xfrm>
            <a:off x="2592" y="1776"/>
            <a:ext cx="2449" cy="408"/>
          </p:xfrm>
          <a:graphic>
            <a:graphicData uri="http://schemas.openxmlformats.org/presentationml/2006/ole">
              <mc:AlternateContent xmlns:mc="http://schemas.openxmlformats.org/markup-compatibility/2006">
                <mc:Choice xmlns:v="urn:schemas-microsoft-com:vml" Requires="v">
                  <p:oleObj spid="_x0000_s21547" name="Equation" r:id="rId6" imgW="2362200" imgH="393700" progId="Equation.3">
                    <p:embed/>
                  </p:oleObj>
                </mc:Choice>
                <mc:Fallback>
                  <p:oleObj name="Equation" r:id="rId6" imgW="2362200" imgH="39370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2" y="1776"/>
                          <a:ext cx="2449" cy="40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1515" name="Text Box 8"/>
            <p:cNvSpPr txBox="1">
              <a:spLocks noChangeArrowheads="1"/>
            </p:cNvSpPr>
            <p:nvPr/>
          </p:nvSpPr>
          <p:spPr bwMode="auto">
            <a:xfrm>
              <a:off x="2592" y="1248"/>
              <a:ext cx="2784"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pPr>
              <a:r>
                <a:rPr lang="en-US" i="1"/>
                <a:t>When </a:t>
              </a:r>
              <a:r>
                <a:rPr lang="en-US"/>
                <a:t>x</a:t>
              </a:r>
              <a:r>
                <a:rPr lang="en-US" i="1"/>
                <a:t> is 1 standard deviation larger than the mean, then </a:t>
              </a:r>
              <a:r>
                <a:rPr lang="en-US"/>
                <a:t>z</a:t>
              </a:r>
              <a:r>
                <a:rPr lang="en-US" i="1"/>
                <a:t> = 1.</a:t>
              </a:r>
            </a:p>
          </p:txBody>
        </p:sp>
      </p:grpSp>
      <p:grpSp>
        <p:nvGrpSpPr>
          <p:cNvPr id="3" name="Group 9"/>
          <p:cNvGrpSpPr>
            <a:grpSpLocks/>
          </p:cNvGrpSpPr>
          <p:nvPr/>
        </p:nvGrpSpPr>
        <p:grpSpPr bwMode="auto">
          <a:xfrm>
            <a:off x="3276600" y="3743325"/>
            <a:ext cx="4419600" cy="1438275"/>
            <a:chOff x="2064" y="2358"/>
            <a:chExt cx="2784" cy="906"/>
          </a:xfrm>
        </p:grpSpPr>
        <p:graphicFrame>
          <p:nvGraphicFramePr>
            <p:cNvPr id="21507" name="Object 10"/>
            <p:cNvGraphicFramePr>
              <a:graphicFrameLocks noChangeAspect="1"/>
            </p:cNvGraphicFramePr>
            <p:nvPr/>
          </p:nvGraphicFramePr>
          <p:xfrm>
            <a:off x="2064" y="2867"/>
            <a:ext cx="2640" cy="397"/>
          </p:xfrm>
          <a:graphic>
            <a:graphicData uri="http://schemas.openxmlformats.org/presentationml/2006/ole">
              <mc:AlternateContent xmlns:mc="http://schemas.openxmlformats.org/markup-compatibility/2006">
                <mc:Choice xmlns:v="urn:schemas-microsoft-com:vml" Requires="v">
                  <p:oleObj spid="_x0000_s21548" name="Equation" r:id="rId8" imgW="2616200" imgH="393700" progId="Equation.3">
                    <p:embed/>
                  </p:oleObj>
                </mc:Choice>
                <mc:Fallback>
                  <p:oleObj name="Equation" r:id="rId8" imgW="2616200" imgH="393700" progId="Equation.3">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4" y="2867"/>
                          <a:ext cx="2640" cy="39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1514" name="Text Box 11"/>
            <p:cNvSpPr txBox="1">
              <a:spLocks noChangeArrowheads="1"/>
            </p:cNvSpPr>
            <p:nvPr/>
          </p:nvSpPr>
          <p:spPr bwMode="auto">
            <a:xfrm>
              <a:off x="2064" y="2358"/>
              <a:ext cx="2784"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pPr>
              <a:r>
                <a:rPr lang="en-US" i="1"/>
                <a:t>When </a:t>
              </a:r>
              <a:r>
                <a:rPr lang="en-US"/>
                <a:t>x</a:t>
              </a:r>
              <a:r>
                <a:rPr lang="en-US" i="1"/>
                <a:t> is 2 standard deviations larger than the mean, then </a:t>
              </a:r>
              <a:r>
                <a:rPr lang="en-US"/>
                <a:t>z</a:t>
              </a:r>
              <a:r>
                <a:rPr lang="en-US" i="1"/>
                <a:t> = 2.</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2"/>
          <p:cNvSpPr txBox="1">
            <a:spLocks noChangeArrowheads="1"/>
          </p:cNvSpPr>
          <p:nvPr/>
        </p:nvSpPr>
        <p:spPr bwMode="auto">
          <a:xfrm>
            <a:off x="1277938" y="2362200"/>
            <a:ext cx="2989262"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10000"/>
              </a:lnSpc>
            </a:pPr>
            <a:r>
              <a:rPr lang="en-US"/>
              <a:t>mean µ = 64.5"</a:t>
            </a:r>
          </a:p>
          <a:p>
            <a:pPr>
              <a:lnSpc>
                <a:spcPct val="110000"/>
              </a:lnSpc>
            </a:pPr>
            <a:r>
              <a:rPr lang="en-US"/>
              <a:t>standard deviation </a:t>
            </a:r>
            <a:r>
              <a:rPr lang="en-US" sz="2000">
                <a:latin typeface="Symbol" charset="0"/>
              </a:rPr>
              <a:t>s</a:t>
            </a:r>
            <a:r>
              <a:rPr lang="en-US"/>
              <a:t> = 2.5" </a:t>
            </a:r>
          </a:p>
          <a:p>
            <a:pPr>
              <a:lnSpc>
                <a:spcPct val="110000"/>
              </a:lnSpc>
            </a:pPr>
            <a:r>
              <a:rPr lang="en-US"/>
              <a:t>x (height) =  67" </a:t>
            </a:r>
          </a:p>
        </p:txBody>
      </p:sp>
      <p:sp>
        <p:nvSpPr>
          <p:cNvPr id="1386499" name="Text Box 3"/>
          <p:cNvSpPr txBox="1">
            <a:spLocks noChangeArrowheads="1"/>
          </p:cNvSpPr>
          <p:nvPr/>
        </p:nvSpPr>
        <p:spPr bwMode="auto">
          <a:xfrm>
            <a:off x="381000" y="3886200"/>
            <a:ext cx="459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We calculate </a:t>
            </a:r>
            <a:r>
              <a:rPr lang="en-US" i="1"/>
              <a:t>z,</a:t>
            </a:r>
            <a:r>
              <a:rPr lang="en-US"/>
              <a:t> the standardized value of </a:t>
            </a:r>
            <a:r>
              <a:rPr lang="en-US" i="1"/>
              <a:t>x</a:t>
            </a:r>
            <a:r>
              <a:rPr lang="en-US"/>
              <a:t>:</a:t>
            </a:r>
          </a:p>
        </p:txBody>
      </p:sp>
      <p:graphicFrame>
        <p:nvGraphicFramePr>
          <p:cNvPr id="1386500" name="Object 4"/>
          <p:cNvGraphicFramePr>
            <a:graphicFrameLocks noChangeAspect="1"/>
          </p:cNvGraphicFramePr>
          <p:nvPr/>
        </p:nvGraphicFramePr>
        <p:xfrm>
          <a:off x="1149350" y="4495800"/>
          <a:ext cx="7308850" cy="650875"/>
        </p:xfrm>
        <a:graphic>
          <a:graphicData uri="http://schemas.openxmlformats.org/presentationml/2006/ole">
            <mc:AlternateContent xmlns:mc="http://schemas.openxmlformats.org/markup-compatibility/2006">
              <mc:Choice xmlns:v="urn:schemas-microsoft-com:vml" Requires="v">
                <p:oleObj spid="_x0000_s22555" name="Equation" r:id="rId4" imgW="3911600" imgH="393700" progId="Equation.3">
                  <p:embed/>
                </p:oleObj>
              </mc:Choice>
              <mc:Fallback>
                <p:oleObj name="Equation" r:id="rId4" imgW="3911600" imgH="393700" progId="Equation.3">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50" y="4495800"/>
                        <a:ext cx="7308850" cy="6508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386501" name="Text Box 5"/>
          <p:cNvSpPr txBox="1">
            <a:spLocks noChangeArrowheads="1"/>
          </p:cNvSpPr>
          <p:nvPr/>
        </p:nvSpPr>
        <p:spPr bwMode="auto">
          <a:xfrm>
            <a:off x="381000" y="5486400"/>
            <a:ext cx="84582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60000"/>
              </a:lnSpc>
            </a:pPr>
            <a:r>
              <a:rPr lang="en-US"/>
              <a:t>Because of the 68-95-99.7 rule, we can conclude that the percent of women shorter than 67</a:t>
            </a:r>
            <a:r>
              <a:rPr lang="ja-JP" altLang="en-US"/>
              <a:t>”</a:t>
            </a:r>
            <a:r>
              <a:rPr lang="en-US" altLang="ja-JP"/>
              <a:t> should be, approximately, 0.68 + half of (1 </a:t>
            </a:r>
            <a:r>
              <a:rPr lang="en-US" altLang="ja-JP">
                <a:sym typeface="Symbol" charset="0"/>
              </a:rPr>
              <a:t></a:t>
            </a:r>
            <a:r>
              <a:rPr lang="en-US" altLang="ja-JP"/>
              <a:t> 0.68) = 0.84 or 84%.</a:t>
            </a:r>
            <a:endParaRPr lang="en-US"/>
          </a:p>
        </p:txBody>
      </p:sp>
      <p:pic>
        <p:nvPicPr>
          <p:cNvPr id="22534" name="Picture 6"/>
          <p:cNvPicPr>
            <a:picLocks noChangeAspect="1" noChangeArrowheads="1"/>
          </p:cNvPicPr>
          <p:nvPr/>
        </p:nvPicPr>
        <p:blipFill>
          <a:blip r:embed="rId6">
            <a:clrChange>
              <a:clrFrom>
                <a:srgbClr val="D8E2F3"/>
              </a:clrFrom>
              <a:clrTo>
                <a:srgbClr val="D8E2F3">
                  <a:alpha val="0"/>
                </a:srgbClr>
              </a:clrTo>
            </a:clrChange>
            <a:extLst>
              <a:ext uri="{28A0092B-C50C-407E-A947-70E740481C1C}">
                <a14:useLocalDpi xmlns:a14="http://schemas.microsoft.com/office/drawing/2010/main" val="0"/>
              </a:ext>
            </a:extLst>
          </a:blip>
          <a:srcRect l="2367" r="1775" b="16031"/>
          <a:stretch>
            <a:fillRect/>
          </a:stretch>
        </p:blipFill>
        <p:spPr bwMode="auto">
          <a:xfrm>
            <a:off x="4495800" y="381000"/>
            <a:ext cx="4433888" cy="2760663"/>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5" name="Line 7"/>
          <p:cNvSpPr>
            <a:spLocks noChangeShapeType="1"/>
          </p:cNvSpPr>
          <p:nvPr/>
        </p:nvSpPr>
        <p:spPr bwMode="auto">
          <a:xfrm flipH="1" flipV="1">
            <a:off x="4876800" y="2455863"/>
            <a:ext cx="26511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36" name="Text Box 8"/>
          <p:cNvSpPr txBox="1">
            <a:spLocks noChangeArrowheads="1"/>
          </p:cNvSpPr>
          <p:nvPr/>
        </p:nvSpPr>
        <p:spPr bwMode="auto">
          <a:xfrm>
            <a:off x="4762500" y="1312863"/>
            <a:ext cx="1143000" cy="3048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a:t>  Area= ???</a:t>
            </a:r>
          </a:p>
        </p:txBody>
      </p:sp>
      <p:sp>
        <p:nvSpPr>
          <p:cNvPr id="22537" name="Text Box 9"/>
          <p:cNvSpPr txBox="1">
            <a:spLocks noChangeArrowheads="1"/>
          </p:cNvSpPr>
          <p:nvPr/>
        </p:nvSpPr>
        <p:spPr bwMode="auto">
          <a:xfrm>
            <a:off x="7786688" y="1800225"/>
            <a:ext cx="1143000" cy="3048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a:t> Area = ???</a:t>
            </a:r>
          </a:p>
        </p:txBody>
      </p:sp>
      <p:sp>
        <p:nvSpPr>
          <p:cNvPr id="22538" name="Text Box 10"/>
          <p:cNvSpPr txBox="1">
            <a:spLocks noChangeArrowheads="1"/>
          </p:cNvSpPr>
          <p:nvPr/>
        </p:nvSpPr>
        <p:spPr bwMode="auto">
          <a:xfrm>
            <a:off x="7253288" y="398463"/>
            <a:ext cx="1433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N(µ, </a:t>
            </a:r>
            <a:r>
              <a:rPr lang="en-US" sz="1600">
                <a:latin typeface="Symbol" charset="0"/>
              </a:rPr>
              <a:t>s</a:t>
            </a:r>
            <a:r>
              <a:rPr lang="en-US" sz="1400"/>
              <a:t>) = N(64.5, 2.5)</a:t>
            </a:r>
          </a:p>
        </p:txBody>
      </p:sp>
      <p:sp>
        <p:nvSpPr>
          <p:cNvPr id="22539" name="Rectangle 11"/>
          <p:cNvSpPr>
            <a:spLocks noChangeArrowheads="1"/>
          </p:cNvSpPr>
          <p:nvPr/>
        </p:nvSpPr>
        <p:spPr bwMode="auto">
          <a:xfrm>
            <a:off x="6400800" y="3124200"/>
            <a:ext cx="1600200" cy="5334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86508" name="Text Box 12"/>
          <p:cNvSpPr txBox="1">
            <a:spLocks noChangeArrowheads="1"/>
          </p:cNvSpPr>
          <p:nvPr/>
        </p:nvSpPr>
        <p:spPr bwMode="auto">
          <a:xfrm>
            <a:off x="6400800" y="3013075"/>
            <a:ext cx="1905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30000"/>
              </a:lnSpc>
            </a:pPr>
            <a:r>
              <a:rPr lang="en-US" sz="1400" b="1">
                <a:latin typeface="Symbol" charset="0"/>
              </a:rPr>
              <a:t>m</a:t>
            </a:r>
            <a:r>
              <a:rPr lang="en-US" sz="1400" b="1"/>
              <a:t> = 64.5</a:t>
            </a:r>
            <a:r>
              <a:rPr lang="ja-JP" altLang="en-US" sz="1400" b="1"/>
              <a:t>”</a:t>
            </a:r>
            <a:r>
              <a:rPr lang="en-US" altLang="ja-JP" sz="1400" b="1"/>
              <a:t> 	x = 67</a:t>
            </a:r>
            <a:r>
              <a:rPr lang="ja-JP" altLang="en-US" sz="1400" b="1"/>
              <a:t>”</a:t>
            </a:r>
            <a:r>
              <a:rPr lang="en-US" altLang="ja-JP" sz="1400" b="1"/>
              <a:t>  </a:t>
            </a:r>
          </a:p>
          <a:p>
            <a:pPr eaLnBrk="1" hangingPunct="1">
              <a:lnSpc>
                <a:spcPct val="130000"/>
              </a:lnSpc>
            </a:pPr>
            <a:r>
              <a:rPr lang="en-US" sz="1400" b="1"/>
              <a:t>z = 0	z = 1   </a:t>
            </a:r>
          </a:p>
        </p:txBody>
      </p:sp>
      <p:sp>
        <p:nvSpPr>
          <p:cNvPr id="22541" name="Rectangle 13"/>
          <p:cNvSpPr>
            <a:spLocks noGrp="1" noChangeArrowheads="1"/>
          </p:cNvSpPr>
          <p:nvPr>
            <p:ph type="title"/>
          </p:nvPr>
        </p:nvSpPr>
        <p:spPr>
          <a:xfrm>
            <a:off x="381000" y="228600"/>
            <a:ext cx="8153400" cy="457200"/>
          </a:xfrm>
        </p:spPr>
        <p:txBody>
          <a:bodyPr/>
          <a:lstStyle/>
          <a:p>
            <a:pPr eaLnBrk="1" hangingPunct="1"/>
            <a:r>
              <a:rPr lang="en-US" sz="2400">
                <a:solidFill>
                  <a:srgbClr val="333399"/>
                </a:solidFill>
                <a:latin typeface="Garamond" charset="0"/>
                <a:ea typeface="ＭＳ Ｐゴシック" charset="0"/>
              </a:rPr>
              <a:t>Example: Women heights</a:t>
            </a:r>
          </a:p>
        </p:txBody>
      </p:sp>
      <p:sp>
        <p:nvSpPr>
          <p:cNvPr id="22542" name="Text Box 14"/>
          <p:cNvSpPr txBox="1">
            <a:spLocks noChangeArrowheads="1"/>
          </p:cNvSpPr>
          <p:nvPr/>
        </p:nvSpPr>
        <p:spPr bwMode="auto">
          <a:xfrm>
            <a:off x="228600" y="762000"/>
            <a:ext cx="456406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60000"/>
              </a:lnSpc>
            </a:pPr>
            <a:r>
              <a:rPr lang="en-US"/>
              <a:t>Women heights follow the </a:t>
            </a:r>
            <a:r>
              <a:rPr lang="en-US" i="1"/>
              <a:t>N</a:t>
            </a:r>
            <a:r>
              <a:rPr lang="en-US"/>
              <a:t>(64.5</a:t>
            </a:r>
            <a:r>
              <a:rPr lang="ja-JP" altLang="en-US"/>
              <a:t>”</a:t>
            </a:r>
            <a:r>
              <a:rPr lang="en-US" altLang="ja-JP"/>
              <a:t>,2.5</a:t>
            </a:r>
            <a:r>
              <a:rPr lang="ja-JP" altLang="en-US"/>
              <a:t>”</a:t>
            </a:r>
            <a:r>
              <a:rPr lang="en-US" altLang="ja-JP"/>
              <a:t>) distribution. What percent of women are shorter than 67 inches tall (that</a:t>
            </a:r>
            <a:r>
              <a:rPr lang="ja-JP" altLang="en-US"/>
              <a:t>’</a:t>
            </a:r>
            <a:r>
              <a:rPr lang="en-US" altLang="ja-JP"/>
              <a:t>s 5</a:t>
            </a:r>
            <a:r>
              <a:rPr lang="ja-JP" altLang="en-US"/>
              <a:t>’</a:t>
            </a:r>
            <a:r>
              <a:rPr lang="en-US" altLang="ja-JP"/>
              <a:t>6</a:t>
            </a:r>
            <a:r>
              <a:rPr lang="ja-JP" altLang="en-US"/>
              <a:t>”</a:t>
            </a:r>
            <a:r>
              <a:rPr lang="en-US" altLang="ja-JP"/>
              <a:t>)?</a:t>
            </a: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64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65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8650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6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6499" grpId="0"/>
      <p:bldP spid="138650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atin typeface="Garamond" charset="0"/>
                <a:ea typeface="ＭＳ Ｐゴシック" charset="0"/>
              </a:rPr>
              <a:t>Using Table A</a:t>
            </a:r>
          </a:p>
        </p:txBody>
      </p:sp>
      <p:pic>
        <p:nvPicPr>
          <p:cNvPr id="921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68438" y="1533525"/>
            <a:ext cx="6761162" cy="4914900"/>
          </a:xfrm>
        </p:spPr>
      </p:pic>
      <p:sp>
        <p:nvSpPr>
          <p:cNvPr id="92164" name="Text Box 4"/>
          <p:cNvSpPr txBox="1">
            <a:spLocks noChangeArrowheads="1"/>
          </p:cNvSpPr>
          <p:nvPr/>
        </p:nvSpPr>
        <p:spPr bwMode="auto">
          <a:xfrm>
            <a:off x="4605338" y="6338888"/>
            <a:ext cx="546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latin typeface="Garamond" charset="0"/>
              </a:rPr>
              <a:t>(…)</a:t>
            </a:r>
          </a:p>
        </p:txBody>
      </p:sp>
      <p:sp>
        <p:nvSpPr>
          <p:cNvPr id="92165" name="Text Box 5"/>
          <p:cNvSpPr txBox="1">
            <a:spLocks noChangeArrowheads="1"/>
          </p:cNvSpPr>
          <p:nvPr/>
        </p:nvSpPr>
        <p:spPr bwMode="auto">
          <a:xfrm>
            <a:off x="457200" y="914400"/>
            <a:ext cx="8458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spcBef>
                <a:spcPct val="50000"/>
              </a:spcBef>
            </a:pPr>
            <a:r>
              <a:rPr lang="en-US"/>
              <a:t>Table A gives the area under the standard Normal curve to the left of any </a:t>
            </a:r>
            <a:r>
              <a:rPr lang="en-US" i="1"/>
              <a:t>z</a:t>
            </a:r>
            <a:r>
              <a:rPr lang="en-US"/>
              <a:t> value. </a:t>
            </a:r>
          </a:p>
        </p:txBody>
      </p:sp>
      <p:grpSp>
        <p:nvGrpSpPr>
          <p:cNvPr id="2" name="Group 19"/>
          <p:cNvGrpSpPr>
            <a:grpSpLocks/>
          </p:cNvGrpSpPr>
          <p:nvPr/>
        </p:nvGrpSpPr>
        <p:grpSpPr bwMode="auto">
          <a:xfrm>
            <a:off x="0" y="2098675"/>
            <a:ext cx="2779713" cy="2527300"/>
            <a:chOff x="0" y="1322"/>
            <a:chExt cx="1751" cy="1592"/>
          </a:xfrm>
        </p:grpSpPr>
        <p:sp>
          <p:nvSpPr>
            <p:cNvPr id="92175" name="Oval 7"/>
            <p:cNvSpPr>
              <a:spLocks noChangeArrowheads="1"/>
            </p:cNvSpPr>
            <p:nvPr/>
          </p:nvSpPr>
          <p:spPr bwMode="auto">
            <a:xfrm>
              <a:off x="1415" y="2770"/>
              <a:ext cx="336" cy="144"/>
            </a:xfrm>
            <a:prstGeom prst="ellipse">
              <a:avLst/>
            </a:pr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76" name="Rectangle 8"/>
            <p:cNvSpPr>
              <a:spLocks noChangeArrowheads="1"/>
            </p:cNvSpPr>
            <p:nvPr/>
          </p:nvSpPr>
          <p:spPr bwMode="auto">
            <a:xfrm>
              <a:off x="959" y="2786"/>
              <a:ext cx="403" cy="115"/>
            </a:xfrm>
            <a:prstGeom prst="rect">
              <a:avLst/>
            </a:prstGeom>
            <a:solidFill>
              <a:srgbClr val="FF996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2177" name="Rectangle 9"/>
            <p:cNvSpPr>
              <a:spLocks noChangeArrowheads="1"/>
            </p:cNvSpPr>
            <p:nvPr/>
          </p:nvSpPr>
          <p:spPr bwMode="auto">
            <a:xfrm>
              <a:off x="1455" y="1322"/>
              <a:ext cx="240" cy="240"/>
            </a:xfrm>
            <a:prstGeom prst="rect">
              <a:avLst/>
            </a:prstGeom>
            <a:solidFill>
              <a:srgbClr val="FF996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2178" name="AutoShape 10"/>
            <p:cNvSpPr>
              <a:spLocks noChangeArrowheads="1"/>
            </p:cNvSpPr>
            <p:nvPr/>
          </p:nvSpPr>
          <p:spPr bwMode="auto">
            <a:xfrm flipH="1">
              <a:off x="0" y="1488"/>
              <a:ext cx="960" cy="816"/>
            </a:xfrm>
            <a:prstGeom prst="wedgeRoundRectCallout">
              <a:avLst>
                <a:gd name="adj1" fmla="val -99792"/>
                <a:gd name="adj2" fmla="val 111148"/>
                <a:gd name="adj3" fmla="val 16667"/>
              </a:avLst>
            </a:prstGeom>
            <a:solidFill>
              <a:schemeClr val="bg1"/>
            </a:solidFill>
            <a:ln w="9525">
              <a:solidFill>
                <a:srgbClr val="333399"/>
              </a:solidFill>
              <a:miter lim="800000"/>
              <a:headEnd/>
              <a:tailEnd/>
            </a:ln>
          </p:spPr>
          <p:txBody>
            <a:bodyPr/>
            <a:lstStyle/>
            <a:p>
              <a:pPr algn="ctr"/>
              <a:r>
                <a:rPr lang="en-US">
                  <a:latin typeface="Garamond" charset="0"/>
                </a:rPr>
                <a:t>0.0082 is the area under </a:t>
              </a:r>
              <a:r>
                <a:rPr lang="en-US" i="1">
                  <a:latin typeface="Garamond" charset="0"/>
                </a:rPr>
                <a:t>N</a:t>
              </a:r>
              <a:r>
                <a:rPr lang="en-US">
                  <a:latin typeface="Garamond" charset="0"/>
                </a:rPr>
                <a:t>(0,1) left of </a:t>
              </a:r>
              <a:r>
                <a:rPr lang="en-US" i="1">
                  <a:latin typeface="Garamond" charset="0"/>
                </a:rPr>
                <a:t>z</a:t>
              </a:r>
              <a:r>
                <a:rPr lang="en-US">
                  <a:latin typeface="Garamond" charset="0"/>
                </a:rPr>
                <a:t> = </a:t>
              </a:r>
              <a:r>
                <a:rPr lang="en-US">
                  <a:latin typeface="Garamond" charset="0"/>
                  <a:sym typeface="Symbol" charset="0"/>
                </a:rPr>
                <a:t></a:t>
              </a:r>
              <a:r>
                <a:rPr lang="en-US">
                  <a:latin typeface="Garamond" charset="0"/>
                </a:rPr>
                <a:t>2.40</a:t>
              </a:r>
            </a:p>
          </p:txBody>
        </p:sp>
      </p:grpSp>
      <p:grpSp>
        <p:nvGrpSpPr>
          <p:cNvPr id="3" name="Group 11"/>
          <p:cNvGrpSpPr>
            <a:grpSpLocks/>
          </p:cNvGrpSpPr>
          <p:nvPr/>
        </p:nvGrpSpPr>
        <p:grpSpPr bwMode="auto">
          <a:xfrm>
            <a:off x="1066800" y="2098675"/>
            <a:ext cx="2297113" cy="4606925"/>
            <a:chOff x="672" y="1322"/>
            <a:chExt cx="1447" cy="2902"/>
          </a:xfrm>
        </p:grpSpPr>
        <p:sp>
          <p:nvSpPr>
            <p:cNvPr id="92172" name="Oval 12"/>
            <p:cNvSpPr>
              <a:spLocks noChangeArrowheads="1"/>
            </p:cNvSpPr>
            <p:nvPr/>
          </p:nvSpPr>
          <p:spPr bwMode="auto">
            <a:xfrm>
              <a:off x="1783" y="2770"/>
              <a:ext cx="336" cy="144"/>
            </a:xfrm>
            <a:prstGeom prst="ellipse">
              <a:avLst/>
            </a:pr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73" name="Rectangle 13"/>
            <p:cNvSpPr>
              <a:spLocks noChangeArrowheads="1"/>
            </p:cNvSpPr>
            <p:nvPr/>
          </p:nvSpPr>
          <p:spPr bwMode="auto">
            <a:xfrm>
              <a:off x="1823" y="1322"/>
              <a:ext cx="240" cy="240"/>
            </a:xfrm>
            <a:prstGeom prst="rect">
              <a:avLst/>
            </a:prstGeom>
            <a:solidFill>
              <a:srgbClr val="FF996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2174" name="AutoShape 14"/>
            <p:cNvSpPr>
              <a:spLocks noChangeArrowheads="1"/>
            </p:cNvSpPr>
            <p:nvPr/>
          </p:nvSpPr>
          <p:spPr bwMode="auto">
            <a:xfrm flipH="1">
              <a:off x="672" y="3648"/>
              <a:ext cx="1240" cy="576"/>
            </a:xfrm>
            <a:prstGeom prst="wedgeRoundRectCallout">
              <a:avLst>
                <a:gd name="adj1" fmla="val -48551"/>
                <a:gd name="adj2" fmla="val -175870"/>
                <a:gd name="adj3" fmla="val 16667"/>
              </a:avLst>
            </a:prstGeom>
            <a:solidFill>
              <a:schemeClr val="bg1"/>
            </a:solidFill>
            <a:ln w="9525">
              <a:solidFill>
                <a:srgbClr val="333399"/>
              </a:solidFill>
              <a:miter lim="800000"/>
              <a:headEnd/>
              <a:tailEnd/>
            </a:ln>
          </p:spPr>
          <p:txBody>
            <a:bodyPr/>
            <a:lstStyle/>
            <a:p>
              <a:pPr algn="ctr"/>
              <a:r>
                <a:rPr lang="en-US">
                  <a:latin typeface="Garamond" charset="0"/>
                </a:rPr>
                <a:t>0.0080 is the area under </a:t>
              </a:r>
              <a:r>
                <a:rPr lang="en-US" i="1">
                  <a:latin typeface="Garamond" charset="0"/>
                </a:rPr>
                <a:t>N</a:t>
              </a:r>
              <a:r>
                <a:rPr lang="en-US">
                  <a:latin typeface="Garamond" charset="0"/>
                </a:rPr>
                <a:t>(0,1) left of </a:t>
              </a:r>
              <a:r>
                <a:rPr lang="en-US" i="1">
                  <a:latin typeface="Garamond" charset="0"/>
                </a:rPr>
                <a:t>z</a:t>
              </a:r>
              <a:r>
                <a:rPr lang="en-US">
                  <a:latin typeface="Garamond" charset="0"/>
                </a:rPr>
                <a:t> = </a:t>
              </a:r>
              <a:r>
                <a:rPr lang="en-US">
                  <a:latin typeface="Garamond" charset="0"/>
                  <a:sym typeface="Symbol" charset="0"/>
                </a:rPr>
                <a:t></a:t>
              </a:r>
              <a:r>
                <a:rPr lang="en-US">
                  <a:latin typeface="Garamond" charset="0"/>
                </a:rPr>
                <a:t>2.41</a:t>
              </a:r>
            </a:p>
          </p:txBody>
        </p:sp>
      </p:grpSp>
      <p:grpSp>
        <p:nvGrpSpPr>
          <p:cNvPr id="4" name="Group 15"/>
          <p:cNvGrpSpPr>
            <a:grpSpLocks/>
          </p:cNvGrpSpPr>
          <p:nvPr/>
        </p:nvGrpSpPr>
        <p:grpSpPr bwMode="auto">
          <a:xfrm>
            <a:off x="5802313" y="2098675"/>
            <a:ext cx="3189287" cy="4454525"/>
            <a:chOff x="3655" y="1322"/>
            <a:chExt cx="2009" cy="2806"/>
          </a:xfrm>
        </p:grpSpPr>
        <p:sp>
          <p:nvSpPr>
            <p:cNvPr id="92169" name="Oval 16"/>
            <p:cNvSpPr>
              <a:spLocks noChangeArrowheads="1"/>
            </p:cNvSpPr>
            <p:nvPr/>
          </p:nvSpPr>
          <p:spPr bwMode="auto">
            <a:xfrm>
              <a:off x="3655" y="2770"/>
              <a:ext cx="336" cy="144"/>
            </a:xfrm>
            <a:prstGeom prst="ellipse">
              <a:avLst/>
            </a:pr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70" name="Rectangle 17"/>
            <p:cNvSpPr>
              <a:spLocks noChangeArrowheads="1"/>
            </p:cNvSpPr>
            <p:nvPr/>
          </p:nvSpPr>
          <p:spPr bwMode="auto">
            <a:xfrm>
              <a:off x="3695" y="1322"/>
              <a:ext cx="240" cy="240"/>
            </a:xfrm>
            <a:prstGeom prst="rect">
              <a:avLst/>
            </a:prstGeom>
            <a:solidFill>
              <a:srgbClr val="FF9966">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2171" name="AutoShape 18"/>
            <p:cNvSpPr>
              <a:spLocks noChangeArrowheads="1"/>
            </p:cNvSpPr>
            <p:nvPr/>
          </p:nvSpPr>
          <p:spPr bwMode="auto">
            <a:xfrm flipH="1">
              <a:off x="4456" y="3552"/>
              <a:ext cx="1208" cy="576"/>
            </a:xfrm>
            <a:prstGeom prst="wedgeRoundRectCallout">
              <a:avLst>
                <a:gd name="adj1" fmla="val 101819"/>
                <a:gd name="adj2" fmla="val -161458"/>
                <a:gd name="adj3" fmla="val 16667"/>
              </a:avLst>
            </a:prstGeom>
            <a:solidFill>
              <a:schemeClr val="bg1"/>
            </a:solidFill>
            <a:ln w="9525">
              <a:solidFill>
                <a:srgbClr val="333399"/>
              </a:solidFill>
              <a:miter lim="800000"/>
              <a:headEnd/>
              <a:tailEnd/>
            </a:ln>
          </p:spPr>
          <p:txBody>
            <a:bodyPr/>
            <a:lstStyle/>
            <a:p>
              <a:pPr algn="ctr"/>
              <a:r>
                <a:rPr lang="en-US">
                  <a:latin typeface="Garamond" charset="0"/>
                </a:rPr>
                <a:t>0.0069 is the area under </a:t>
              </a:r>
              <a:r>
                <a:rPr lang="en-US" i="1">
                  <a:latin typeface="Garamond" charset="0"/>
                </a:rPr>
                <a:t>N</a:t>
              </a:r>
              <a:r>
                <a:rPr lang="en-US">
                  <a:latin typeface="Garamond" charset="0"/>
                </a:rPr>
                <a:t>(0,1) left of </a:t>
              </a:r>
              <a:r>
                <a:rPr lang="en-US" i="1">
                  <a:latin typeface="Garamond" charset="0"/>
                </a:rPr>
                <a:t>z</a:t>
              </a:r>
              <a:r>
                <a:rPr lang="en-US">
                  <a:latin typeface="Garamond" charset="0"/>
                </a:rPr>
                <a:t> = </a:t>
              </a:r>
              <a:r>
                <a:rPr lang="en-US">
                  <a:latin typeface="Garamond" charset="0"/>
                  <a:sym typeface="Symbol" charset="0"/>
                </a:rPr>
                <a:t></a:t>
              </a:r>
              <a:r>
                <a:rPr lang="en-US">
                  <a:latin typeface="Garamond" charset="0"/>
                </a:rPr>
                <a:t>2.46</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3">
            <a:clrChange>
              <a:clrFrom>
                <a:srgbClr val="D8E2F3"/>
              </a:clrFrom>
              <a:clrTo>
                <a:srgbClr val="D8E2F3">
                  <a:alpha val="0"/>
                </a:srgbClr>
              </a:clrTo>
            </a:clrChange>
            <a:extLst>
              <a:ext uri="{28A0092B-C50C-407E-A947-70E740481C1C}">
                <a14:useLocalDpi xmlns:a14="http://schemas.microsoft.com/office/drawing/2010/main" val="0"/>
              </a:ext>
            </a:extLst>
          </a:blip>
          <a:srcRect l="2367" r="1775"/>
          <a:stretch>
            <a:fillRect/>
          </a:stretch>
        </p:blipFill>
        <p:spPr bwMode="auto">
          <a:xfrm>
            <a:off x="5334000" y="3733800"/>
            <a:ext cx="36433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Line 3"/>
          <p:cNvSpPr>
            <a:spLocks noChangeShapeType="1"/>
          </p:cNvSpPr>
          <p:nvPr/>
        </p:nvSpPr>
        <p:spPr bwMode="auto">
          <a:xfrm flipH="1">
            <a:off x="5716588" y="5811838"/>
            <a:ext cx="20907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88" name="Text Box 4"/>
          <p:cNvSpPr txBox="1">
            <a:spLocks noChangeArrowheads="1"/>
          </p:cNvSpPr>
          <p:nvPr/>
        </p:nvSpPr>
        <p:spPr bwMode="auto">
          <a:xfrm>
            <a:off x="5257800" y="4773613"/>
            <a:ext cx="1155700" cy="3048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sz="1400"/>
              <a:t>Area ≈ 0.84</a:t>
            </a:r>
          </a:p>
        </p:txBody>
      </p:sp>
      <p:sp>
        <p:nvSpPr>
          <p:cNvPr id="93189" name="Text Box 5"/>
          <p:cNvSpPr txBox="1">
            <a:spLocks noChangeArrowheads="1"/>
          </p:cNvSpPr>
          <p:nvPr/>
        </p:nvSpPr>
        <p:spPr bwMode="auto">
          <a:xfrm>
            <a:off x="7962900" y="5246688"/>
            <a:ext cx="1181100" cy="3048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a:t>Area ≈ 0.16</a:t>
            </a:r>
          </a:p>
        </p:txBody>
      </p:sp>
      <p:sp>
        <p:nvSpPr>
          <p:cNvPr id="93190" name="Text Box 6"/>
          <p:cNvSpPr txBox="1">
            <a:spLocks noChangeArrowheads="1"/>
          </p:cNvSpPr>
          <p:nvPr/>
        </p:nvSpPr>
        <p:spPr bwMode="auto">
          <a:xfrm>
            <a:off x="7515225" y="3886200"/>
            <a:ext cx="13239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pPr>
            <a:r>
              <a:rPr lang="en-US" sz="1400"/>
              <a:t>N(µ, </a:t>
            </a:r>
            <a:r>
              <a:rPr lang="en-US" sz="1400">
                <a:latin typeface="Symbol" charset="0"/>
              </a:rPr>
              <a:t>s</a:t>
            </a:r>
            <a:r>
              <a:rPr lang="en-US" sz="1400"/>
              <a:t>) = N(64.5</a:t>
            </a:r>
            <a:r>
              <a:rPr lang="ja-JP" altLang="en-US" sz="1400"/>
              <a:t>”</a:t>
            </a:r>
            <a:r>
              <a:rPr lang="en-US" altLang="ja-JP" sz="1400"/>
              <a:t>, 2.5</a:t>
            </a:r>
            <a:r>
              <a:rPr lang="ja-JP" altLang="en-US" sz="1400"/>
              <a:t>”</a:t>
            </a:r>
            <a:r>
              <a:rPr lang="en-US" altLang="ja-JP" sz="1400"/>
              <a:t>)</a:t>
            </a:r>
            <a:endParaRPr lang="en-US" sz="1400"/>
          </a:p>
        </p:txBody>
      </p:sp>
      <p:sp>
        <p:nvSpPr>
          <p:cNvPr id="93191" name="Rectangle 7"/>
          <p:cNvSpPr>
            <a:spLocks noChangeArrowheads="1"/>
          </p:cNvSpPr>
          <p:nvPr/>
        </p:nvSpPr>
        <p:spPr bwMode="auto">
          <a:xfrm>
            <a:off x="6884988" y="6257925"/>
            <a:ext cx="1282700" cy="36988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3192" name="Text Box 8"/>
          <p:cNvSpPr txBox="1">
            <a:spLocks noChangeArrowheads="1"/>
          </p:cNvSpPr>
          <p:nvPr/>
        </p:nvSpPr>
        <p:spPr bwMode="auto">
          <a:xfrm>
            <a:off x="6858000" y="6219825"/>
            <a:ext cx="2286000" cy="51752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63600" eaLnBrk="0" hangingPunct="0">
              <a:defRPr>
                <a:solidFill>
                  <a:schemeClr val="tx1"/>
                </a:solidFill>
                <a:latin typeface="Arial" charset="0"/>
                <a:ea typeface="ＭＳ Ｐゴシック" charset="0"/>
                <a:cs typeface="ＭＳ Ｐゴシック" charset="0"/>
              </a:defRPr>
            </a:lvl1pPr>
            <a:lvl2pPr marL="742950" indent="-285750" defTabSz="863600" eaLnBrk="0" hangingPunct="0">
              <a:defRPr>
                <a:solidFill>
                  <a:schemeClr val="tx1"/>
                </a:solidFill>
                <a:latin typeface="Arial" charset="0"/>
                <a:ea typeface="ＭＳ Ｐゴシック" charset="0"/>
              </a:defRPr>
            </a:lvl2pPr>
            <a:lvl3pPr marL="1143000" indent="-228600" defTabSz="863600" eaLnBrk="0" hangingPunct="0">
              <a:defRPr>
                <a:solidFill>
                  <a:schemeClr val="tx1"/>
                </a:solidFill>
                <a:latin typeface="Arial" charset="0"/>
                <a:ea typeface="ＭＳ Ｐゴシック" charset="0"/>
              </a:defRPr>
            </a:lvl3pPr>
            <a:lvl4pPr marL="1600200" indent="-228600" defTabSz="863600" eaLnBrk="0" hangingPunct="0">
              <a:defRPr>
                <a:solidFill>
                  <a:schemeClr val="tx1"/>
                </a:solidFill>
                <a:latin typeface="Arial" charset="0"/>
                <a:ea typeface="ＭＳ Ｐゴシック" charset="0"/>
              </a:defRPr>
            </a:lvl4pPr>
            <a:lvl5pPr marL="2057400" indent="-228600" defTabSz="863600" eaLnBrk="0" hangingPunct="0">
              <a:defRPr>
                <a:solidFill>
                  <a:schemeClr val="tx1"/>
                </a:solidFill>
                <a:latin typeface="Arial" charset="0"/>
                <a:ea typeface="ＭＳ Ｐゴシック" charset="0"/>
              </a:defRPr>
            </a:lvl5pPr>
            <a:lvl6pPr marL="2514600" indent="-228600" defTabSz="863600" eaLnBrk="0" fontAlgn="base" hangingPunct="0">
              <a:spcBef>
                <a:spcPct val="0"/>
              </a:spcBef>
              <a:spcAft>
                <a:spcPct val="0"/>
              </a:spcAft>
              <a:defRPr>
                <a:solidFill>
                  <a:schemeClr val="tx1"/>
                </a:solidFill>
                <a:latin typeface="Arial" charset="0"/>
                <a:ea typeface="ＭＳ Ｐゴシック" charset="0"/>
              </a:defRPr>
            </a:lvl6pPr>
            <a:lvl7pPr marL="2971800" indent="-228600" defTabSz="863600" eaLnBrk="0" fontAlgn="base" hangingPunct="0">
              <a:spcBef>
                <a:spcPct val="0"/>
              </a:spcBef>
              <a:spcAft>
                <a:spcPct val="0"/>
              </a:spcAft>
              <a:defRPr>
                <a:solidFill>
                  <a:schemeClr val="tx1"/>
                </a:solidFill>
                <a:latin typeface="Arial" charset="0"/>
                <a:ea typeface="ＭＳ Ｐゴシック" charset="0"/>
              </a:defRPr>
            </a:lvl7pPr>
            <a:lvl8pPr marL="3429000" indent="-228600" defTabSz="863600" eaLnBrk="0" fontAlgn="base" hangingPunct="0">
              <a:spcBef>
                <a:spcPct val="0"/>
              </a:spcBef>
              <a:spcAft>
                <a:spcPct val="0"/>
              </a:spcAft>
              <a:defRPr>
                <a:solidFill>
                  <a:schemeClr val="tx1"/>
                </a:solidFill>
                <a:latin typeface="Arial" charset="0"/>
                <a:ea typeface="ＭＳ Ｐゴシック" charset="0"/>
              </a:defRPr>
            </a:lvl8pPr>
            <a:lvl9pPr marL="3886200" indent="-228600" defTabSz="863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a:latin typeface="Symbol" charset="0"/>
              </a:rPr>
              <a:t>m</a:t>
            </a:r>
            <a:r>
              <a:rPr lang="en-US" sz="1400"/>
              <a:t> = 64.5</a:t>
            </a:r>
            <a:r>
              <a:rPr lang="ja-JP" altLang="en-US" sz="1400"/>
              <a:t>”</a:t>
            </a:r>
            <a:r>
              <a:rPr lang="en-US" altLang="ja-JP" sz="1400"/>
              <a:t> 	x = 67</a:t>
            </a:r>
            <a:r>
              <a:rPr lang="ja-JP" altLang="en-US" sz="1400"/>
              <a:t>”</a:t>
            </a:r>
            <a:r>
              <a:rPr lang="en-US" altLang="ja-JP" sz="1400"/>
              <a:t>  </a:t>
            </a:r>
          </a:p>
          <a:p>
            <a:pPr eaLnBrk="1" hangingPunct="1"/>
            <a:r>
              <a:rPr lang="en-US" sz="1400"/>
              <a:t>                	</a:t>
            </a:r>
            <a:r>
              <a:rPr lang="en-US" sz="1400" i="1"/>
              <a:t>z</a:t>
            </a:r>
            <a:r>
              <a:rPr lang="en-US" sz="1400"/>
              <a:t> = 1   </a:t>
            </a:r>
          </a:p>
        </p:txBody>
      </p:sp>
      <p:sp>
        <p:nvSpPr>
          <p:cNvPr id="1390601" name="Rectangle 9"/>
          <p:cNvSpPr>
            <a:spLocks noChangeArrowheads="1"/>
          </p:cNvSpPr>
          <p:nvPr/>
        </p:nvSpPr>
        <p:spPr bwMode="auto">
          <a:xfrm>
            <a:off x="381000" y="5029200"/>
            <a:ext cx="4800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40000"/>
              </a:lnSpc>
            </a:pPr>
            <a:r>
              <a:rPr lang="en-US" b="1"/>
              <a:t>Conclusion: </a:t>
            </a:r>
            <a:r>
              <a:rPr lang="en-US"/>
              <a:t/>
            </a:r>
            <a:br>
              <a:rPr lang="en-US"/>
            </a:br>
            <a:r>
              <a:rPr lang="en-US"/>
              <a:t>84.13% of women are </a:t>
            </a:r>
            <a:r>
              <a:rPr lang="en-US" u="sng"/>
              <a:t>shorter</a:t>
            </a:r>
            <a:r>
              <a:rPr lang="en-US"/>
              <a:t> than 67</a:t>
            </a:r>
            <a:r>
              <a:rPr lang="ja-JP" altLang="en-US"/>
              <a:t>”</a:t>
            </a:r>
            <a:r>
              <a:rPr lang="en-US" altLang="ja-JP"/>
              <a:t>.</a:t>
            </a:r>
          </a:p>
          <a:p>
            <a:pPr eaLnBrk="0" hangingPunct="0">
              <a:lnSpc>
                <a:spcPct val="140000"/>
              </a:lnSpc>
            </a:pPr>
            <a:r>
              <a:rPr lang="en-US"/>
              <a:t>By subtraction, 1 </a:t>
            </a:r>
            <a:r>
              <a:rPr lang="en-US">
                <a:sym typeface="Symbol" charset="0"/>
              </a:rPr>
              <a:t></a:t>
            </a:r>
            <a:r>
              <a:rPr lang="en-US"/>
              <a:t> 0.8413, or 15.87% of women are </a:t>
            </a:r>
            <a:r>
              <a:rPr lang="en-US" u="sng"/>
              <a:t>taller</a:t>
            </a:r>
            <a:r>
              <a:rPr lang="en-US"/>
              <a:t> than 67</a:t>
            </a:r>
            <a:r>
              <a:rPr lang="ja-JP" altLang="en-US"/>
              <a:t>”</a:t>
            </a:r>
            <a:r>
              <a:rPr lang="en-US" altLang="ja-JP"/>
              <a:t>.</a:t>
            </a:r>
            <a:endParaRPr lang="en-US"/>
          </a:p>
        </p:txBody>
      </p:sp>
      <p:sp>
        <p:nvSpPr>
          <p:cNvPr id="93194" name="Text Box 10"/>
          <p:cNvSpPr txBox="1">
            <a:spLocks noChangeArrowheads="1"/>
          </p:cNvSpPr>
          <p:nvPr/>
        </p:nvSpPr>
        <p:spPr bwMode="auto">
          <a:xfrm>
            <a:off x="5638800" y="1143000"/>
            <a:ext cx="30480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50000"/>
              </a:lnSpc>
            </a:pPr>
            <a:r>
              <a:rPr lang="en-US"/>
              <a:t>For </a:t>
            </a:r>
            <a:r>
              <a:rPr lang="en-US" i="1"/>
              <a:t>z</a:t>
            </a:r>
            <a:r>
              <a:rPr lang="en-US"/>
              <a:t> = 1.00, the area under the standard Normal curve to the left of </a:t>
            </a:r>
            <a:r>
              <a:rPr lang="en-US" i="1"/>
              <a:t>z</a:t>
            </a:r>
            <a:r>
              <a:rPr lang="en-US"/>
              <a:t> is 0.8413.</a:t>
            </a:r>
          </a:p>
        </p:txBody>
      </p:sp>
      <p:grpSp>
        <p:nvGrpSpPr>
          <p:cNvPr id="93195" name="Group 11"/>
          <p:cNvGrpSpPr>
            <a:grpSpLocks/>
          </p:cNvGrpSpPr>
          <p:nvPr/>
        </p:nvGrpSpPr>
        <p:grpSpPr bwMode="auto">
          <a:xfrm>
            <a:off x="76200" y="755650"/>
            <a:ext cx="5257800" cy="4197350"/>
            <a:chOff x="48" y="420"/>
            <a:chExt cx="3312" cy="2644"/>
          </a:xfrm>
        </p:grpSpPr>
        <p:pic>
          <p:nvPicPr>
            <p:cNvPr id="93197" name="Picture 12"/>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l="3297" t="7370" r="2724"/>
            <a:stretch>
              <a:fillRect/>
            </a:stretch>
          </p:blipFill>
          <p:spPr bwMode="auto">
            <a:xfrm>
              <a:off x="48" y="420"/>
              <a:ext cx="3312" cy="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8" name="Rectangle 13"/>
            <p:cNvSpPr>
              <a:spLocks noChangeArrowheads="1"/>
            </p:cNvSpPr>
            <p:nvPr/>
          </p:nvSpPr>
          <p:spPr bwMode="auto">
            <a:xfrm>
              <a:off x="496" y="2480"/>
              <a:ext cx="432" cy="14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199" name="Rectangle 14"/>
            <p:cNvSpPr>
              <a:spLocks noChangeArrowheads="1"/>
            </p:cNvSpPr>
            <p:nvPr/>
          </p:nvSpPr>
          <p:spPr bwMode="auto">
            <a:xfrm>
              <a:off x="48" y="2472"/>
              <a:ext cx="432" cy="144"/>
            </a:xfrm>
            <a:prstGeom prst="rect">
              <a:avLst/>
            </a:prstGeom>
            <a:solidFill>
              <a:srgbClr val="CC0000">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3200" name="Rectangle 15"/>
            <p:cNvSpPr>
              <a:spLocks noChangeArrowheads="1"/>
            </p:cNvSpPr>
            <p:nvPr/>
          </p:nvSpPr>
          <p:spPr bwMode="auto">
            <a:xfrm>
              <a:off x="589" y="736"/>
              <a:ext cx="259" cy="202"/>
            </a:xfrm>
            <a:prstGeom prst="rect">
              <a:avLst/>
            </a:prstGeom>
            <a:solidFill>
              <a:srgbClr val="CC0000">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93196" name="Rectangle 16"/>
          <p:cNvSpPr>
            <a:spLocks noChangeArrowheads="1"/>
          </p:cNvSpPr>
          <p:nvPr/>
        </p:nvSpPr>
        <p:spPr bwMode="auto">
          <a:xfrm>
            <a:off x="228600" y="2286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a:solidFill>
                  <a:srgbClr val="333399"/>
                </a:solidFill>
                <a:latin typeface="Garamond" charset="0"/>
              </a:rPr>
              <a:t>Percent of women shorter than 67</a:t>
            </a:r>
            <a:r>
              <a:rPr lang="ja-JP" altLang="en-US" sz="2400">
                <a:solidFill>
                  <a:srgbClr val="333399"/>
                </a:solidFill>
              </a:rPr>
              <a:t>”</a:t>
            </a:r>
            <a:endParaRPr lang="en-US" sz="2400">
              <a:solidFill>
                <a:srgbClr val="333399"/>
              </a:solidFill>
              <a:latin typeface="Garamond"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06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lnSpc>
                <a:spcPct val="110000"/>
              </a:lnSpc>
            </a:pPr>
            <a:r>
              <a:rPr lang="en-US" sz="2800">
                <a:solidFill>
                  <a:srgbClr val="333399"/>
                </a:solidFill>
                <a:latin typeface="Garamond" charset="0"/>
                <a:ea typeface="ＭＳ Ｐゴシック" charset="0"/>
              </a:rPr>
              <a:t>Tips on using Table A</a:t>
            </a:r>
          </a:p>
        </p:txBody>
      </p:sp>
      <p:sp>
        <p:nvSpPr>
          <p:cNvPr id="94211" name="Rectangle 3"/>
          <p:cNvSpPr>
            <a:spLocks noGrp="1" noChangeArrowheads="1"/>
          </p:cNvSpPr>
          <p:nvPr>
            <p:ph type="body" sz="half" idx="1"/>
          </p:nvPr>
        </p:nvSpPr>
        <p:spPr>
          <a:xfrm>
            <a:off x="457200" y="1371600"/>
            <a:ext cx="4038600" cy="2362200"/>
          </a:xfrm>
        </p:spPr>
        <p:txBody>
          <a:bodyPr/>
          <a:lstStyle/>
          <a:p>
            <a:pPr marL="0" indent="0" eaLnBrk="1" hangingPunct="1">
              <a:lnSpc>
                <a:spcPct val="140000"/>
              </a:lnSpc>
              <a:buFont typeface="Wingdings" charset="0"/>
              <a:buNone/>
            </a:pPr>
            <a:r>
              <a:rPr lang="en-US">
                <a:latin typeface="Arial" charset="0"/>
                <a:ea typeface="ＭＳ Ｐゴシック" charset="0"/>
              </a:rPr>
              <a:t>Because the Normal distribution is symmetrical, there are two ways that you can calculate the area under the standard Normal curve </a:t>
            </a:r>
            <a:r>
              <a:rPr lang="en-US" u="sng">
                <a:latin typeface="Arial" charset="0"/>
                <a:ea typeface="ＭＳ Ｐゴシック" charset="0"/>
              </a:rPr>
              <a:t>to the right</a:t>
            </a:r>
            <a:r>
              <a:rPr lang="en-US">
                <a:latin typeface="Arial" charset="0"/>
                <a:ea typeface="ＭＳ Ｐゴシック" charset="0"/>
              </a:rPr>
              <a:t> of a </a:t>
            </a:r>
            <a:r>
              <a:rPr lang="en-US" i="1">
                <a:latin typeface="Arial" charset="0"/>
                <a:ea typeface="ＭＳ Ｐゴシック" charset="0"/>
              </a:rPr>
              <a:t>z</a:t>
            </a:r>
            <a:r>
              <a:rPr lang="en-US">
                <a:latin typeface="Arial" charset="0"/>
                <a:ea typeface="ＭＳ Ｐゴシック" charset="0"/>
              </a:rPr>
              <a:t> value.</a:t>
            </a:r>
          </a:p>
        </p:txBody>
      </p:sp>
      <p:grpSp>
        <p:nvGrpSpPr>
          <p:cNvPr id="2" name="Group 4"/>
          <p:cNvGrpSpPr>
            <a:grpSpLocks/>
          </p:cNvGrpSpPr>
          <p:nvPr/>
        </p:nvGrpSpPr>
        <p:grpSpPr bwMode="auto">
          <a:xfrm>
            <a:off x="457200" y="4572000"/>
            <a:ext cx="6858000" cy="2133600"/>
            <a:chOff x="288" y="2880"/>
            <a:chExt cx="4320" cy="1344"/>
          </a:xfrm>
        </p:grpSpPr>
        <p:pic>
          <p:nvPicPr>
            <p:cNvPr id="94220" name="Picture 5"/>
            <p:cNvPicPr>
              <a:picLocks noChangeAspect="1" noChangeArrowheads="1"/>
            </p:cNvPicPr>
            <p:nvPr/>
          </p:nvPicPr>
          <p:blipFill>
            <a:blip r:embed="rId3">
              <a:clrChange>
                <a:clrFrom>
                  <a:srgbClr val="63C8D0"/>
                </a:clrFrom>
                <a:clrTo>
                  <a:srgbClr val="63C8D0">
                    <a:alpha val="0"/>
                  </a:srgbClr>
                </a:clrTo>
              </a:clrChange>
              <a:extLst>
                <a:ext uri="{28A0092B-C50C-407E-A947-70E740481C1C}">
                  <a14:useLocalDpi xmlns:a14="http://schemas.microsoft.com/office/drawing/2010/main" val="0"/>
                </a:ext>
              </a:extLst>
            </a:blip>
            <a:srcRect b="51036"/>
            <a:stretch>
              <a:fillRect/>
            </a:stretch>
          </p:blipFill>
          <p:spPr bwMode="auto">
            <a:xfrm>
              <a:off x="288" y="2880"/>
              <a:ext cx="4320" cy="1020"/>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221" name="Rectangle 6"/>
            <p:cNvSpPr>
              <a:spLocks noChangeArrowheads="1"/>
            </p:cNvSpPr>
            <p:nvPr/>
          </p:nvSpPr>
          <p:spPr bwMode="auto">
            <a:xfrm>
              <a:off x="344" y="3936"/>
              <a:ext cx="4224" cy="2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spcBef>
                  <a:spcPct val="20000"/>
                </a:spcBef>
                <a:buClr>
                  <a:srgbClr val="333399"/>
                </a:buClr>
                <a:buSzPct val="65000"/>
                <a:buFont typeface="Wingdings" charset="0"/>
                <a:buNone/>
              </a:pPr>
              <a:r>
                <a:rPr lang="en-US" sz="2000"/>
                <a:t>  area right of </a:t>
              </a:r>
              <a:r>
                <a:rPr lang="en-US" sz="2000" i="1"/>
                <a:t>z</a:t>
              </a:r>
              <a:r>
                <a:rPr lang="en-US" sz="2000"/>
                <a:t>   =                1               </a:t>
              </a:r>
              <a:r>
                <a:rPr lang="en-US" sz="2000">
                  <a:sym typeface="Symbol" charset="0"/>
                </a:rPr>
                <a:t></a:t>
              </a:r>
              <a:r>
                <a:rPr lang="en-US" sz="2000"/>
                <a:t>      area left of </a:t>
              </a:r>
              <a:r>
                <a:rPr lang="en-US" sz="2000" i="1"/>
                <a:t>z</a:t>
              </a:r>
            </a:p>
          </p:txBody>
        </p:sp>
      </p:grpSp>
      <p:grpSp>
        <p:nvGrpSpPr>
          <p:cNvPr id="3" name="Group 7"/>
          <p:cNvGrpSpPr>
            <a:grpSpLocks/>
          </p:cNvGrpSpPr>
          <p:nvPr/>
        </p:nvGrpSpPr>
        <p:grpSpPr bwMode="auto">
          <a:xfrm>
            <a:off x="4800600" y="198438"/>
            <a:ext cx="4038600" cy="4144962"/>
            <a:chOff x="3024" y="125"/>
            <a:chExt cx="2544" cy="2611"/>
          </a:xfrm>
        </p:grpSpPr>
        <p:pic>
          <p:nvPicPr>
            <p:cNvPr id="94214" name="Picture 8"/>
            <p:cNvPicPr>
              <a:picLocks noChangeAspect="1" noChangeArrowheads="1"/>
            </p:cNvPicPr>
            <p:nvPr/>
          </p:nvPicPr>
          <p:blipFill>
            <a:blip r:embed="rId4">
              <a:clrChange>
                <a:clrFrom>
                  <a:srgbClr val="D8E2F3"/>
                </a:clrFrom>
                <a:clrTo>
                  <a:srgbClr val="D8E2F3">
                    <a:alpha val="0"/>
                  </a:srgbClr>
                </a:clrTo>
              </a:clrChange>
              <a:extLst>
                <a:ext uri="{28A0092B-C50C-407E-A947-70E740481C1C}">
                  <a14:useLocalDpi xmlns:a14="http://schemas.microsoft.com/office/drawing/2010/main" val="0"/>
                </a:ext>
              </a:extLst>
            </a:blip>
            <a:srcRect/>
            <a:stretch>
              <a:fillRect/>
            </a:stretch>
          </p:blipFill>
          <p:spPr bwMode="auto">
            <a:xfrm>
              <a:off x="3168" y="125"/>
              <a:ext cx="2384"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9"/>
            <p:cNvPicPr>
              <a:picLocks noChangeAspect="1" noChangeArrowheads="1"/>
            </p:cNvPicPr>
            <p:nvPr/>
          </p:nvPicPr>
          <p:blipFill>
            <a:blip r:embed="rId5">
              <a:clrChange>
                <a:clrFrom>
                  <a:srgbClr val="D8E2F3"/>
                </a:clrFrom>
                <a:clrTo>
                  <a:srgbClr val="D8E2F3">
                    <a:alpha val="0"/>
                  </a:srgbClr>
                </a:clrTo>
              </a:clrChange>
              <a:extLst>
                <a:ext uri="{28A0092B-C50C-407E-A947-70E740481C1C}">
                  <a14:useLocalDpi xmlns:a14="http://schemas.microsoft.com/office/drawing/2010/main" val="0"/>
                </a:ext>
              </a:extLst>
            </a:blip>
            <a:srcRect/>
            <a:stretch>
              <a:fillRect/>
            </a:stretch>
          </p:blipFill>
          <p:spPr bwMode="auto">
            <a:xfrm>
              <a:off x="3024" y="895"/>
              <a:ext cx="2544"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Text Box 10"/>
            <p:cNvSpPr txBox="1">
              <a:spLocks noChangeArrowheads="1"/>
            </p:cNvSpPr>
            <p:nvPr/>
          </p:nvSpPr>
          <p:spPr bwMode="auto">
            <a:xfrm>
              <a:off x="4016" y="1407"/>
              <a:ext cx="624" cy="173"/>
            </a:xfrm>
            <a:prstGeom prst="rect">
              <a:avLst/>
            </a:prstGeom>
            <a:solidFill>
              <a:srgbClr val="FFF2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b="1">
                  <a:latin typeface="Arial Narrow" charset="0"/>
                </a:rPr>
                <a:t>Area = 0.9901</a:t>
              </a:r>
            </a:p>
          </p:txBody>
        </p:sp>
        <p:sp>
          <p:nvSpPr>
            <p:cNvPr id="94217" name="Text Box 11"/>
            <p:cNvSpPr txBox="1">
              <a:spLocks noChangeArrowheads="1"/>
            </p:cNvSpPr>
            <p:nvPr/>
          </p:nvSpPr>
          <p:spPr bwMode="auto">
            <a:xfrm>
              <a:off x="3024" y="1844"/>
              <a:ext cx="624"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b="1">
                  <a:latin typeface="Arial Narrow" charset="0"/>
                </a:rPr>
                <a:t>Area = 0.0099</a:t>
              </a:r>
            </a:p>
          </p:txBody>
        </p:sp>
        <p:sp>
          <p:nvSpPr>
            <p:cNvPr id="94218" name="Text Box 12"/>
            <p:cNvSpPr txBox="1">
              <a:spLocks noChangeArrowheads="1"/>
            </p:cNvSpPr>
            <p:nvPr/>
          </p:nvSpPr>
          <p:spPr bwMode="auto">
            <a:xfrm>
              <a:off x="3312" y="2264"/>
              <a:ext cx="42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b="1">
                  <a:latin typeface="Arial Narrow" charset="0"/>
                </a:rPr>
                <a:t>z = -2.33</a:t>
              </a:r>
            </a:p>
          </p:txBody>
        </p:sp>
        <p:sp>
          <p:nvSpPr>
            <p:cNvPr id="94219" name="Rectangle 13"/>
            <p:cNvSpPr>
              <a:spLocks noChangeArrowheads="1"/>
            </p:cNvSpPr>
            <p:nvPr/>
          </p:nvSpPr>
          <p:spPr bwMode="auto">
            <a:xfrm>
              <a:off x="3264" y="2448"/>
              <a:ext cx="2304" cy="2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10000"/>
                </a:lnSpc>
                <a:spcBef>
                  <a:spcPct val="20000"/>
                </a:spcBef>
                <a:buClr>
                  <a:srgbClr val="333399"/>
                </a:buClr>
                <a:buSzPct val="65000"/>
                <a:buFont typeface="Wingdings" charset="0"/>
                <a:buNone/>
              </a:pPr>
              <a:r>
                <a:rPr lang="en-US" sz="2000"/>
                <a:t>area right of </a:t>
              </a:r>
              <a:r>
                <a:rPr lang="en-US" sz="2000" i="1"/>
                <a:t>z</a:t>
              </a:r>
              <a:r>
                <a:rPr lang="en-US" sz="2000"/>
                <a:t> = area left of </a:t>
              </a:r>
              <a:r>
                <a:rPr lang="en-US" sz="2000">
                  <a:sym typeface="Symbol" charset="0"/>
                </a:rPr>
                <a:t></a:t>
              </a:r>
              <a:r>
                <a:rPr lang="en-US" sz="2000" i="1"/>
                <a:t>z</a:t>
              </a:r>
              <a:r>
                <a:rPr lang="en-US" sz="2000"/>
                <a:t> </a:t>
              </a:r>
              <a:endParaRPr lang="en-US" sz="2000" i="1"/>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lnSpc>
                <a:spcPct val="110000"/>
              </a:lnSpc>
            </a:pPr>
            <a:r>
              <a:rPr lang="en-US" sz="2800">
                <a:solidFill>
                  <a:srgbClr val="333399"/>
                </a:solidFill>
                <a:latin typeface="Garamond" charset="0"/>
                <a:ea typeface="ＭＳ Ｐゴシック" charset="0"/>
              </a:rPr>
              <a:t>Tips on using Table A</a:t>
            </a:r>
          </a:p>
        </p:txBody>
      </p:sp>
      <p:sp>
        <p:nvSpPr>
          <p:cNvPr id="95235" name="Rectangle 3"/>
          <p:cNvSpPr>
            <a:spLocks noChangeArrowheads="1"/>
          </p:cNvSpPr>
          <p:nvPr/>
        </p:nvSpPr>
        <p:spPr bwMode="auto">
          <a:xfrm>
            <a:off x="457200" y="762000"/>
            <a:ext cx="8382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ct val="20000"/>
              </a:spcBef>
              <a:buClr>
                <a:srgbClr val="333399"/>
              </a:buClr>
              <a:buSzPct val="65000"/>
              <a:buFont typeface="Wingdings" charset="0"/>
              <a:buNone/>
            </a:pPr>
            <a:r>
              <a:rPr lang="en-US" sz="2000"/>
              <a:t>To calculate the area between two </a:t>
            </a:r>
            <a:r>
              <a:rPr lang="en-US" sz="2000" i="1"/>
              <a:t>z</a:t>
            </a:r>
            <a:r>
              <a:rPr lang="en-US" sz="2000"/>
              <a:t>-values, first get the area under </a:t>
            </a:r>
            <a:r>
              <a:rPr lang="en-US" sz="2000" i="1"/>
              <a:t>N</a:t>
            </a:r>
            <a:r>
              <a:rPr lang="en-US" sz="2000"/>
              <a:t>(0,1) to the left for each </a:t>
            </a:r>
            <a:r>
              <a:rPr lang="en-US" sz="2000" i="1"/>
              <a:t>z</a:t>
            </a:r>
            <a:r>
              <a:rPr lang="en-US" sz="2000"/>
              <a:t>-value from Table A. </a:t>
            </a:r>
          </a:p>
        </p:txBody>
      </p:sp>
      <p:pic>
        <p:nvPicPr>
          <p:cNvPr id="95236" name="Picture 4"/>
          <p:cNvPicPr>
            <a:picLocks noChangeAspect="1" noChangeArrowheads="1"/>
          </p:cNvPicPr>
          <p:nvPr/>
        </p:nvPicPr>
        <p:blipFill>
          <a:blip r:embed="rId3">
            <a:clrChange>
              <a:clrFrom>
                <a:srgbClr val="DAE3F4"/>
              </a:clrFrom>
              <a:clrTo>
                <a:srgbClr val="DAE3F4">
                  <a:alpha val="0"/>
                </a:srgbClr>
              </a:clrTo>
            </a:clrChange>
            <a:extLst>
              <a:ext uri="{28A0092B-C50C-407E-A947-70E740481C1C}">
                <a14:useLocalDpi xmlns:a14="http://schemas.microsoft.com/office/drawing/2010/main" val="0"/>
              </a:ext>
            </a:extLst>
          </a:blip>
          <a:srcRect l="4256" r="4256"/>
          <a:stretch>
            <a:fillRect/>
          </a:stretch>
        </p:blipFill>
        <p:spPr bwMode="auto">
          <a:xfrm>
            <a:off x="3886200" y="1295400"/>
            <a:ext cx="5029200"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Line 5"/>
          <p:cNvSpPr>
            <a:spLocks noChangeShapeType="1"/>
          </p:cNvSpPr>
          <p:nvPr/>
        </p:nvSpPr>
        <p:spPr bwMode="auto">
          <a:xfrm flipH="1">
            <a:off x="4114800" y="4089400"/>
            <a:ext cx="3911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5238" name="Line 6"/>
          <p:cNvSpPr>
            <a:spLocks noChangeShapeType="1"/>
          </p:cNvSpPr>
          <p:nvPr/>
        </p:nvSpPr>
        <p:spPr bwMode="auto">
          <a:xfrm flipH="1">
            <a:off x="4114800" y="3797300"/>
            <a:ext cx="3327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5239" name="Rectangle 7"/>
          <p:cNvSpPr>
            <a:spLocks noChangeArrowheads="1"/>
          </p:cNvSpPr>
          <p:nvPr/>
        </p:nvSpPr>
        <p:spPr bwMode="auto">
          <a:xfrm>
            <a:off x="4419600" y="4608513"/>
            <a:ext cx="3810000" cy="914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10000"/>
              </a:lnSpc>
              <a:spcBef>
                <a:spcPct val="20000"/>
              </a:spcBef>
              <a:buClr>
                <a:srgbClr val="333399"/>
              </a:buClr>
              <a:buSzPct val="65000"/>
              <a:buFont typeface="Wingdings" charset="0"/>
              <a:buNone/>
            </a:pPr>
            <a:r>
              <a:rPr lang="en-US" sz="2000"/>
              <a:t>area between </a:t>
            </a:r>
            <a:r>
              <a:rPr lang="en-US" sz="2000" i="1"/>
              <a:t>z</a:t>
            </a:r>
            <a:r>
              <a:rPr lang="en-US" sz="2000" baseline="-25000"/>
              <a:t>1</a:t>
            </a:r>
            <a:r>
              <a:rPr lang="en-US" sz="2000"/>
              <a:t> and </a:t>
            </a:r>
            <a:r>
              <a:rPr lang="en-US" sz="2000" i="1"/>
              <a:t>z</a:t>
            </a:r>
            <a:r>
              <a:rPr lang="en-US" sz="2000" baseline="-25000"/>
              <a:t>2</a:t>
            </a:r>
            <a:r>
              <a:rPr lang="en-US" sz="2000"/>
              <a:t> =</a:t>
            </a:r>
          </a:p>
          <a:p>
            <a:pPr algn="ctr">
              <a:lnSpc>
                <a:spcPct val="110000"/>
              </a:lnSpc>
              <a:spcBef>
                <a:spcPct val="20000"/>
              </a:spcBef>
              <a:buClr>
                <a:srgbClr val="333399"/>
              </a:buClr>
              <a:buSzPct val="65000"/>
              <a:buFont typeface="Wingdings" charset="0"/>
              <a:buNone/>
            </a:pPr>
            <a:r>
              <a:rPr lang="en-US" sz="2000"/>
              <a:t>area left of </a:t>
            </a:r>
            <a:r>
              <a:rPr lang="en-US" sz="2000" i="1"/>
              <a:t>z</a:t>
            </a:r>
            <a:r>
              <a:rPr lang="en-US" sz="2000" baseline="-25000"/>
              <a:t>1</a:t>
            </a:r>
            <a:r>
              <a:rPr lang="en-US" sz="2000"/>
              <a:t> – area left of </a:t>
            </a:r>
            <a:r>
              <a:rPr lang="en-US" sz="2000" i="1"/>
              <a:t>z</a:t>
            </a:r>
            <a:r>
              <a:rPr lang="en-US" sz="2000" baseline="-25000"/>
              <a:t>2</a:t>
            </a:r>
          </a:p>
        </p:txBody>
      </p:sp>
      <p:sp>
        <p:nvSpPr>
          <p:cNvPr id="1392648" name="Rectangle 8"/>
          <p:cNvSpPr>
            <a:spLocks noChangeArrowheads="1"/>
          </p:cNvSpPr>
          <p:nvPr/>
        </p:nvSpPr>
        <p:spPr bwMode="auto">
          <a:xfrm>
            <a:off x="457200" y="3581400"/>
            <a:ext cx="2971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buClr>
                <a:srgbClr val="333399"/>
              </a:buClr>
              <a:buSzPct val="65000"/>
              <a:buFont typeface="Wingdings" charset="0"/>
              <a:buNone/>
            </a:pPr>
            <a:r>
              <a:rPr lang="en-US" sz="1600" i="1">
                <a:solidFill>
                  <a:srgbClr val="CC0000"/>
                </a:solidFill>
              </a:rPr>
              <a:t>A common mistake made by students is to subtract both </a:t>
            </a:r>
            <a:r>
              <a:rPr lang="en-US" sz="1600">
                <a:solidFill>
                  <a:srgbClr val="CC0000"/>
                </a:solidFill>
              </a:rPr>
              <a:t>z</a:t>
            </a:r>
            <a:r>
              <a:rPr lang="en-US" sz="1600" i="1">
                <a:solidFill>
                  <a:srgbClr val="CC0000"/>
                </a:solidFill>
              </a:rPr>
              <a:t>-values, but the Normal curve is not uniform.</a:t>
            </a:r>
          </a:p>
        </p:txBody>
      </p:sp>
      <p:sp>
        <p:nvSpPr>
          <p:cNvPr id="95241" name="Rectangle 9"/>
          <p:cNvSpPr>
            <a:spLocks noChangeArrowheads="1"/>
          </p:cNvSpPr>
          <p:nvPr/>
        </p:nvSpPr>
        <p:spPr bwMode="auto">
          <a:xfrm>
            <a:off x="457200" y="1981200"/>
            <a:ext cx="2971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spcBef>
                <a:spcPct val="20000"/>
              </a:spcBef>
              <a:buClr>
                <a:srgbClr val="333399"/>
              </a:buClr>
              <a:buSzPct val="65000"/>
              <a:buFont typeface="Wingdings" charset="0"/>
              <a:buNone/>
            </a:pPr>
            <a:r>
              <a:rPr lang="en-US" sz="2000"/>
              <a:t>Then subtract the smaller area from the larger area.</a:t>
            </a:r>
          </a:p>
        </p:txBody>
      </p:sp>
      <p:sp>
        <p:nvSpPr>
          <p:cNvPr id="1392650" name="Rectangle 10"/>
          <p:cNvSpPr>
            <a:spLocks noChangeArrowheads="1"/>
          </p:cNvSpPr>
          <p:nvPr/>
        </p:nvSpPr>
        <p:spPr bwMode="auto">
          <a:xfrm>
            <a:off x="457200" y="5638800"/>
            <a:ext cx="8382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40000"/>
              </a:lnSpc>
              <a:spcBef>
                <a:spcPct val="20000"/>
              </a:spcBef>
              <a:buClr>
                <a:srgbClr val="333399"/>
              </a:buClr>
              <a:buSzPct val="65000"/>
              <a:buFont typeface="Wingdings" charset="0"/>
              <a:buNone/>
            </a:pPr>
            <a:r>
              <a:rPr lang="en-US" sz="2000" b="1">
                <a:sym typeface="Wingdings" charset="0"/>
              </a:rPr>
              <a:t> </a:t>
            </a:r>
            <a:r>
              <a:rPr lang="en-US" sz="2000" b="1"/>
              <a:t>The area under </a:t>
            </a:r>
            <a:r>
              <a:rPr lang="en-US" sz="2000" b="1" i="1"/>
              <a:t>N</a:t>
            </a:r>
            <a:r>
              <a:rPr lang="en-US" sz="2000" b="1"/>
              <a:t>(0,1) for a single value of </a:t>
            </a:r>
            <a:r>
              <a:rPr lang="en-US" sz="2000" b="1" i="1"/>
              <a:t>z</a:t>
            </a:r>
            <a:r>
              <a:rPr lang="en-US" sz="2000" b="1"/>
              <a:t> is zero</a:t>
            </a:r>
          </a:p>
          <a:p>
            <a:pPr>
              <a:lnSpc>
                <a:spcPct val="140000"/>
              </a:lnSpc>
              <a:spcBef>
                <a:spcPct val="20000"/>
              </a:spcBef>
              <a:buClr>
                <a:srgbClr val="333399"/>
              </a:buClr>
              <a:buSzPct val="65000"/>
              <a:buFont typeface="Wingdings" charset="0"/>
              <a:buNone/>
            </a:pPr>
            <a:r>
              <a:rPr lang="en-US" sz="2000" b="1" i="1"/>
              <a:t>(Try calculating the area to the left of </a:t>
            </a:r>
            <a:r>
              <a:rPr lang="en-US" sz="2000" b="1"/>
              <a:t>z</a:t>
            </a:r>
            <a:r>
              <a:rPr lang="en-US" sz="2000" b="1" i="1"/>
              <a:t> minus that same area!)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8" grpId="0"/>
      <p:bldP spid="139265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2"/>
          <p:cNvPicPr>
            <a:picLocks noChangeAspect="1" noChangeArrowheads="1"/>
          </p:cNvPicPr>
          <p:nvPr/>
        </p:nvPicPr>
        <p:blipFill>
          <a:blip r:embed="rId4">
            <a:clrChange>
              <a:clrFrom>
                <a:srgbClr val="63C8D0"/>
              </a:clrFrom>
              <a:clrTo>
                <a:srgbClr val="63C8D0">
                  <a:alpha val="0"/>
                </a:srgbClr>
              </a:clrTo>
            </a:clrChange>
            <a:extLst>
              <a:ext uri="{28A0092B-C50C-407E-A947-70E740481C1C}">
                <a14:useLocalDpi xmlns:a14="http://schemas.microsoft.com/office/drawing/2010/main" val="0"/>
              </a:ext>
            </a:extLst>
          </a:blip>
          <a:srcRect l="1111" b="44508"/>
          <a:stretch>
            <a:fillRect/>
          </a:stretch>
        </p:blipFill>
        <p:spPr bwMode="auto">
          <a:xfrm>
            <a:off x="2209800" y="2400300"/>
            <a:ext cx="67818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3"/>
          <p:cNvSpPr txBox="1">
            <a:spLocks noChangeArrowheads="1"/>
          </p:cNvSpPr>
          <p:nvPr/>
        </p:nvSpPr>
        <p:spPr bwMode="auto">
          <a:xfrm>
            <a:off x="288925" y="304800"/>
            <a:ext cx="85502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66738" eaLnBrk="0" hangingPunct="0">
              <a:defRPr>
                <a:solidFill>
                  <a:schemeClr val="tx1"/>
                </a:solidFill>
                <a:latin typeface="Arial" charset="0"/>
                <a:ea typeface="ＭＳ Ｐゴシック" charset="0"/>
                <a:cs typeface="ＭＳ Ｐゴシック" charset="0"/>
              </a:defRPr>
            </a:lvl1pPr>
            <a:lvl2pPr marL="742950" indent="-285750" defTabSz="566738" eaLnBrk="0" hangingPunct="0">
              <a:defRPr>
                <a:solidFill>
                  <a:schemeClr val="tx1"/>
                </a:solidFill>
                <a:latin typeface="Arial" charset="0"/>
                <a:ea typeface="ＭＳ Ｐゴシック" charset="0"/>
              </a:defRPr>
            </a:lvl2pPr>
            <a:lvl3pPr marL="1143000" indent="-228600" defTabSz="566738" eaLnBrk="0" hangingPunct="0">
              <a:defRPr>
                <a:solidFill>
                  <a:schemeClr val="tx1"/>
                </a:solidFill>
                <a:latin typeface="Arial" charset="0"/>
                <a:ea typeface="ＭＳ Ｐゴシック" charset="0"/>
              </a:defRPr>
            </a:lvl3pPr>
            <a:lvl4pPr marL="1600200" indent="-228600" defTabSz="566738" eaLnBrk="0" hangingPunct="0">
              <a:defRPr>
                <a:solidFill>
                  <a:schemeClr val="tx1"/>
                </a:solidFill>
                <a:latin typeface="Arial" charset="0"/>
                <a:ea typeface="ＭＳ Ｐゴシック" charset="0"/>
              </a:defRPr>
            </a:lvl4pPr>
            <a:lvl5pPr marL="2057400" indent="-228600" defTabSz="566738" eaLnBrk="0" hangingPunct="0">
              <a:defRPr>
                <a:solidFill>
                  <a:schemeClr val="tx1"/>
                </a:solidFill>
                <a:latin typeface="Arial" charset="0"/>
                <a:ea typeface="ＭＳ Ｐゴシック" charset="0"/>
              </a:defRPr>
            </a:lvl5pPr>
            <a:lvl6pPr marL="2514600" indent="-228600" defTabSz="566738" eaLnBrk="0" fontAlgn="base" hangingPunct="0">
              <a:spcBef>
                <a:spcPct val="0"/>
              </a:spcBef>
              <a:spcAft>
                <a:spcPct val="0"/>
              </a:spcAft>
              <a:defRPr>
                <a:solidFill>
                  <a:schemeClr val="tx1"/>
                </a:solidFill>
                <a:latin typeface="Arial" charset="0"/>
                <a:ea typeface="ＭＳ Ｐゴシック" charset="0"/>
              </a:defRPr>
            </a:lvl6pPr>
            <a:lvl7pPr marL="2971800" indent="-228600" defTabSz="566738" eaLnBrk="0" fontAlgn="base" hangingPunct="0">
              <a:spcBef>
                <a:spcPct val="0"/>
              </a:spcBef>
              <a:spcAft>
                <a:spcPct val="0"/>
              </a:spcAft>
              <a:defRPr>
                <a:solidFill>
                  <a:schemeClr val="tx1"/>
                </a:solidFill>
                <a:latin typeface="Arial" charset="0"/>
                <a:ea typeface="ＭＳ Ｐゴシック" charset="0"/>
              </a:defRPr>
            </a:lvl7pPr>
            <a:lvl8pPr marL="3429000" indent="-228600" defTabSz="566738" eaLnBrk="0" fontAlgn="base" hangingPunct="0">
              <a:spcBef>
                <a:spcPct val="0"/>
              </a:spcBef>
              <a:spcAft>
                <a:spcPct val="0"/>
              </a:spcAft>
              <a:defRPr>
                <a:solidFill>
                  <a:schemeClr val="tx1"/>
                </a:solidFill>
                <a:latin typeface="Arial" charset="0"/>
                <a:ea typeface="ＭＳ Ｐゴシック" charset="0"/>
              </a:defRPr>
            </a:lvl8pPr>
            <a:lvl9pPr marL="3886200" indent="-228600" defTabSz="566738"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20000"/>
              </a:lnSpc>
            </a:pPr>
            <a:r>
              <a:rPr lang="en-US"/>
              <a:t>The National Collegiate Athletic Association (NCAA) requires Division I athletes to score at least 820 on the combined math and verbal SAT exam to compete in their first college year. The SAT scores of 2003 were approximately normal with mean 1026 and standard deviation 209. </a:t>
            </a:r>
          </a:p>
          <a:p>
            <a:pPr eaLnBrk="1" hangingPunct="1">
              <a:lnSpc>
                <a:spcPct val="120000"/>
              </a:lnSpc>
            </a:pPr>
            <a:endParaRPr lang="en-US" sz="700"/>
          </a:p>
          <a:p>
            <a:pPr eaLnBrk="1" hangingPunct="1">
              <a:lnSpc>
                <a:spcPct val="120000"/>
              </a:lnSpc>
            </a:pPr>
            <a:r>
              <a:rPr lang="en-US" b="1"/>
              <a:t>What proportion of all students would be NCAA qualifiers (SAT </a:t>
            </a:r>
            <a:r>
              <a:rPr lang="en-US" b="1">
                <a:cs typeface="Arial" charset="0"/>
              </a:rPr>
              <a:t>≥</a:t>
            </a:r>
            <a:r>
              <a:rPr lang="en-US" b="1"/>
              <a:t> 820)?</a:t>
            </a:r>
          </a:p>
        </p:txBody>
      </p:sp>
      <p:graphicFrame>
        <p:nvGraphicFramePr>
          <p:cNvPr id="1393668" name="Object 4"/>
          <p:cNvGraphicFramePr>
            <a:graphicFrameLocks noChangeAspect="1"/>
          </p:cNvGraphicFramePr>
          <p:nvPr/>
        </p:nvGraphicFramePr>
        <p:xfrm>
          <a:off x="111125" y="2382838"/>
          <a:ext cx="2084388" cy="3927475"/>
        </p:xfrm>
        <a:graphic>
          <a:graphicData uri="http://schemas.openxmlformats.org/presentationml/2006/ole">
            <mc:AlternateContent xmlns:mc="http://schemas.openxmlformats.org/markup-compatibility/2006">
              <mc:Choice xmlns:v="urn:schemas-microsoft-com:vml" Requires="v">
                <p:oleObj spid="_x0000_s23572" name="Equation" r:id="rId5" imgW="1460500" imgH="2819400" progId="Equation.DSMT4">
                  <p:embed/>
                </p:oleObj>
              </mc:Choice>
              <mc:Fallback>
                <p:oleObj name="Equation" r:id="rId5" imgW="1460500" imgH="2819400" progId="Equation.DSMT4">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5" y="2382838"/>
                        <a:ext cx="2084388" cy="3927475"/>
                      </a:xfrm>
                      <a:prstGeom prst="rect">
                        <a:avLst/>
                      </a:prstGeom>
                      <a:solidFill>
                        <a:schemeClr val="bg1"/>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393669" name="Text Box 5"/>
          <p:cNvSpPr txBox="1">
            <a:spLocks noChangeArrowheads="1"/>
          </p:cNvSpPr>
          <p:nvPr/>
        </p:nvSpPr>
        <p:spPr bwMode="auto">
          <a:xfrm>
            <a:off x="2362200" y="5257800"/>
            <a:ext cx="65690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10000"/>
              </a:lnSpc>
            </a:pPr>
            <a:r>
              <a:rPr lang="en-US" i="1">
                <a:solidFill>
                  <a:srgbClr val="333399"/>
                </a:solidFill>
              </a:rPr>
              <a:t>Note: The actual data may contain students who scored exactly 820 on the SAT. </a:t>
            </a:r>
          </a:p>
        </p:txBody>
      </p:sp>
      <p:sp>
        <p:nvSpPr>
          <p:cNvPr id="1393670" name="Text Box 6"/>
          <p:cNvSpPr txBox="1">
            <a:spLocks noChangeArrowheads="1"/>
          </p:cNvSpPr>
          <p:nvPr/>
        </p:nvSpPr>
        <p:spPr bwMode="auto">
          <a:xfrm>
            <a:off x="2386013" y="4267200"/>
            <a:ext cx="61579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63550" eaLnBrk="0" hangingPunct="0">
              <a:defRPr>
                <a:solidFill>
                  <a:schemeClr val="tx1"/>
                </a:solidFill>
                <a:latin typeface="Arial" charset="0"/>
                <a:ea typeface="ＭＳ Ｐゴシック" charset="0"/>
                <a:cs typeface="ＭＳ Ｐゴシック" charset="0"/>
              </a:defRPr>
            </a:lvl1pPr>
            <a:lvl2pPr marL="742950" indent="-285750" defTabSz="463550" eaLnBrk="0" hangingPunct="0">
              <a:defRPr>
                <a:solidFill>
                  <a:schemeClr val="tx1"/>
                </a:solidFill>
                <a:latin typeface="Arial" charset="0"/>
                <a:ea typeface="ＭＳ Ｐゴシック" charset="0"/>
              </a:defRPr>
            </a:lvl2pPr>
            <a:lvl3pPr marL="1143000" indent="-228600" defTabSz="463550" eaLnBrk="0" hangingPunct="0">
              <a:defRPr>
                <a:solidFill>
                  <a:schemeClr val="tx1"/>
                </a:solidFill>
                <a:latin typeface="Arial" charset="0"/>
                <a:ea typeface="ＭＳ Ｐゴシック" charset="0"/>
              </a:defRPr>
            </a:lvl3pPr>
            <a:lvl4pPr marL="1600200" indent="-228600" defTabSz="463550" eaLnBrk="0" hangingPunct="0">
              <a:defRPr>
                <a:solidFill>
                  <a:schemeClr val="tx1"/>
                </a:solidFill>
                <a:latin typeface="Arial" charset="0"/>
                <a:ea typeface="ＭＳ Ｐゴシック" charset="0"/>
              </a:defRPr>
            </a:lvl4pPr>
            <a:lvl5pPr marL="2057400" indent="-228600" defTabSz="463550" eaLnBrk="0" hangingPunct="0">
              <a:defRPr>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a:t>area right of 820		= 		  total area		 -	  area left of 820</a:t>
            </a:r>
          </a:p>
          <a:p>
            <a:pPr eaLnBrk="1" hangingPunct="1"/>
            <a:r>
              <a:rPr lang="en-US" sz="1400" b="1"/>
              <a:t>				=			1		 -	        0.1611</a:t>
            </a:r>
          </a:p>
          <a:p>
            <a:pPr eaLnBrk="1" hangingPunct="1"/>
            <a:r>
              <a:rPr lang="en-US" sz="1400" b="1"/>
              <a:t>	</a:t>
            </a:r>
            <a:r>
              <a:rPr lang="en-US" sz="1400" b="1">
                <a:cs typeface="Arial" charset="0"/>
              </a:rPr>
              <a:t>≈ 84%</a:t>
            </a:r>
          </a:p>
        </p:txBody>
      </p:sp>
      <p:sp>
        <p:nvSpPr>
          <p:cNvPr id="1393671" name="Oval 7"/>
          <p:cNvSpPr>
            <a:spLocks noChangeArrowheads="1"/>
          </p:cNvSpPr>
          <p:nvPr/>
        </p:nvSpPr>
        <p:spPr bwMode="auto">
          <a:xfrm>
            <a:off x="2743200" y="4711700"/>
            <a:ext cx="838200" cy="304800"/>
          </a:xfrm>
          <a:prstGeom prst="ellipse">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36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367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36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36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3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669" grpId="0"/>
      <p:bldP spid="139367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2"/>
          <p:cNvPicPr>
            <a:picLocks noChangeAspect="1" noChangeArrowheads="1"/>
          </p:cNvPicPr>
          <p:nvPr/>
        </p:nvPicPr>
        <p:blipFill>
          <a:blip r:embed="rId4">
            <a:clrChange>
              <a:clrFrom>
                <a:srgbClr val="63CAD1"/>
              </a:clrFrom>
              <a:clrTo>
                <a:srgbClr val="63CAD1">
                  <a:alpha val="0"/>
                </a:srgbClr>
              </a:clrTo>
            </a:clrChange>
            <a:extLst>
              <a:ext uri="{28A0092B-C50C-407E-A947-70E740481C1C}">
                <a14:useLocalDpi xmlns:a14="http://schemas.microsoft.com/office/drawing/2010/main" val="0"/>
              </a:ext>
            </a:extLst>
          </a:blip>
          <a:srcRect b="41911"/>
          <a:stretch>
            <a:fillRect/>
          </a:stretch>
        </p:blipFill>
        <p:spPr bwMode="auto">
          <a:xfrm>
            <a:off x="2209800" y="2243138"/>
            <a:ext cx="6781800"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3"/>
          <p:cNvSpPr txBox="1">
            <a:spLocks noChangeArrowheads="1"/>
          </p:cNvSpPr>
          <p:nvPr/>
        </p:nvSpPr>
        <p:spPr bwMode="auto">
          <a:xfrm>
            <a:off x="288925" y="292100"/>
            <a:ext cx="855027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30000"/>
              </a:lnSpc>
            </a:pPr>
            <a:r>
              <a:rPr lang="en-US"/>
              <a:t>The NCAA defines a </a:t>
            </a:r>
            <a:r>
              <a:rPr lang="ja-JP" altLang="en-US"/>
              <a:t>“</a:t>
            </a:r>
            <a:r>
              <a:rPr lang="en-US" altLang="ja-JP"/>
              <a:t>partial qualifier</a:t>
            </a:r>
            <a:r>
              <a:rPr lang="ja-JP" altLang="en-US"/>
              <a:t>”</a:t>
            </a:r>
            <a:r>
              <a:rPr lang="en-US" altLang="ja-JP"/>
              <a:t> eligible to practice and receive an athletic scholarship, but not to compete, as a combined SAT score of at least 720. </a:t>
            </a:r>
          </a:p>
          <a:p>
            <a:pPr eaLnBrk="1" hangingPunct="1">
              <a:lnSpc>
                <a:spcPct val="130000"/>
              </a:lnSpc>
            </a:pPr>
            <a:endParaRPr lang="en-US" sz="700" b="1"/>
          </a:p>
          <a:p>
            <a:pPr eaLnBrk="1" hangingPunct="1">
              <a:lnSpc>
                <a:spcPct val="130000"/>
              </a:lnSpc>
            </a:pPr>
            <a:r>
              <a:rPr lang="en-US" b="1"/>
              <a:t>What proportion of all students who take the SAT would be partial qualifiers? That is, what proportion have scores between 720 and 820?</a:t>
            </a:r>
            <a:r>
              <a:rPr lang="en-US"/>
              <a:t> </a:t>
            </a:r>
          </a:p>
        </p:txBody>
      </p:sp>
      <p:graphicFrame>
        <p:nvGraphicFramePr>
          <p:cNvPr id="1394692" name="Object 4"/>
          <p:cNvGraphicFramePr>
            <a:graphicFrameLocks noChangeAspect="1"/>
          </p:cNvGraphicFramePr>
          <p:nvPr/>
        </p:nvGraphicFramePr>
        <p:xfrm>
          <a:off x="111125" y="2225675"/>
          <a:ext cx="2084388" cy="3927475"/>
        </p:xfrm>
        <a:graphic>
          <a:graphicData uri="http://schemas.openxmlformats.org/presentationml/2006/ole">
            <mc:AlternateContent xmlns:mc="http://schemas.openxmlformats.org/markup-compatibility/2006">
              <mc:Choice xmlns:v="urn:schemas-microsoft-com:vml" Requires="v">
                <p:oleObj spid="_x0000_s24596" name="Equation" r:id="rId5" imgW="1460500" imgH="2819400" progId="Equation.DSMT4">
                  <p:embed/>
                </p:oleObj>
              </mc:Choice>
              <mc:Fallback>
                <p:oleObj name="Equation" r:id="rId5" imgW="1460500" imgH="2819400" progId="Equation.DSMT4">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5" y="2225675"/>
                        <a:ext cx="2084388" cy="3927475"/>
                      </a:xfrm>
                      <a:prstGeom prst="rect">
                        <a:avLst/>
                      </a:prstGeom>
                      <a:solidFill>
                        <a:schemeClr val="bg1"/>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394693" name="Text Box 5"/>
          <p:cNvSpPr txBox="1">
            <a:spLocks noChangeArrowheads="1"/>
          </p:cNvSpPr>
          <p:nvPr/>
        </p:nvSpPr>
        <p:spPr bwMode="auto">
          <a:xfrm>
            <a:off x="2590800" y="5289550"/>
            <a:ext cx="59436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30000"/>
              </a:lnSpc>
            </a:pPr>
            <a:r>
              <a:rPr lang="en-US"/>
              <a:t>About 9% of all students who take the SAT have scores between 720 and 820.</a:t>
            </a:r>
          </a:p>
        </p:txBody>
      </p:sp>
      <p:sp>
        <p:nvSpPr>
          <p:cNvPr id="1394694" name="Text Box 6"/>
          <p:cNvSpPr txBox="1">
            <a:spLocks noChangeArrowheads="1"/>
          </p:cNvSpPr>
          <p:nvPr/>
        </p:nvSpPr>
        <p:spPr bwMode="auto">
          <a:xfrm>
            <a:off x="2390775" y="4114800"/>
            <a:ext cx="65119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63550" eaLnBrk="0" hangingPunct="0">
              <a:defRPr>
                <a:solidFill>
                  <a:schemeClr val="tx1"/>
                </a:solidFill>
                <a:latin typeface="Arial" charset="0"/>
                <a:ea typeface="ＭＳ Ｐゴシック" charset="0"/>
                <a:cs typeface="ＭＳ Ｐゴシック" charset="0"/>
              </a:defRPr>
            </a:lvl1pPr>
            <a:lvl2pPr marL="742950" indent="-285750" defTabSz="463550" eaLnBrk="0" hangingPunct="0">
              <a:defRPr>
                <a:solidFill>
                  <a:schemeClr val="tx1"/>
                </a:solidFill>
                <a:latin typeface="Arial" charset="0"/>
                <a:ea typeface="ＭＳ Ｐゴシック" charset="0"/>
              </a:defRPr>
            </a:lvl2pPr>
            <a:lvl3pPr marL="1143000" indent="-228600" defTabSz="463550" eaLnBrk="0" hangingPunct="0">
              <a:defRPr>
                <a:solidFill>
                  <a:schemeClr val="tx1"/>
                </a:solidFill>
                <a:latin typeface="Arial" charset="0"/>
                <a:ea typeface="ＭＳ Ｐゴシック" charset="0"/>
              </a:defRPr>
            </a:lvl3pPr>
            <a:lvl4pPr marL="1600200" indent="-228600" defTabSz="463550" eaLnBrk="0" hangingPunct="0">
              <a:defRPr>
                <a:solidFill>
                  <a:schemeClr val="tx1"/>
                </a:solidFill>
                <a:latin typeface="Arial" charset="0"/>
                <a:ea typeface="ＭＳ Ｐゴシック" charset="0"/>
              </a:defRPr>
            </a:lvl4pPr>
            <a:lvl5pPr marL="2057400" indent="-228600" defTabSz="463550" eaLnBrk="0" hangingPunct="0">
              <a:defRPr>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10000"/>
              </a:lnSpc>
            </a:pPr>
            <a:r>
              <a:rPr lang="en-US" sz="1400" b="1"/>
              <a:t>area between 		= 	area left of 820		 -	  area left of 720</a:t>
            </a:r>
          </a:p>
          <a:p>
            <a:pPr eaLnBrk="1" hangingPunct="1">
              <a:lnSpc>
                <a:spcPct val="110000"/>
              </a:lnSpc>
            </a:pPr>
            <a:r>
              <a:rPr lang="en-US" sz="1400" b="1"/>
              <a:t> 720 and 820		=		0.1611 		 -	        0.0721</a:t>
            </a:r>
          </a:p>
          <a:p>
            <a:pPr eaLnBrk="1" hangingPunct="1">
              <a:lnSpc>
                <a:spcPct val="110000"/>
              </a:lnSpc>
            </a:pPr>
            <a:r>
              <a:rPr lang="en-US" sz="1400" b="1"/>
              <a:t>	</a:t>
            </a:r>
            <a:r>
              <a:rPr lang="en-US" sz="1400" b="1">
                <a:cs typeface="Arial" charset="0"/>
              </a:rPr>
              <a:t>≈ 9%</a:t>
            </a:r>
          </a:p>
        </p:txBody>
      </p:sp>
      <p:sp>
        <p:nvSpPr>
          <p:cNvPr id="1394695" name="Oval 7"/>
          <p:cNvSpPr>
            <a:spLocks noChangeArrowheads="1"/>
          </p:cNvSpPr>
          <p:nvPr/>
        </p:nvSpPr>
        <p:spPr bwMode="auto">
          <a:xfrm>
            <a:off x="2730500" y="4622800"/>
            <a:ext cx="838200" cy="304800"/>
          </a:xfrm>
          <a:prstGeom prst="ellipse">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46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469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469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6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4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3" grpId="0"/>
      <p:bldP spid="139469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p:cNvPicPr>
            <a:picLocks noChangeAspect="1" noChangeArrowheads="1"/>
          </p:cNvPicPr>
          <p:nvPr/>
        </p:nvPicPr>
        <p:blipFill>
          <a:blip r:embed="rId4">
            <a:clrChange>
              <a:clrFrom>
                <a:srgbClr val="DAE7F8"/>
              </a:clrFrom>
              <a:clrTo>
                <a:srgbClr val="DAE7F8">
                  <a:alpha val="0"/>
                </a:srgbClr>
              </a:clrTo>
            </a:clrChange>
            <a:extLst>
              <a:ext uri="{28A0092B-C50C-407E-A947-70E740481C1C}">
                <a14:useLocalDpi xmlns:a14="http://schemas.microsoft.com/office/drawing/2010/main" val="0"/>
              </a:ext>
            </a:extLst>
          </a:blip>
          <a:srcRect/>
          <a:stretch>
            <a:fillRect/>
          </a:stretch>
        </p:blipFill>
        <p:spPr bwMode="auto">
          <a:xfrm>
            <a:off x="5257800" y="3810000"/>
            <a:ext cx="35814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3"/>
          <p:cNvSpPr txBox="1">
            <a:spLocks noChangeArrowheads="1"/>
          </p:cNvSpPr>
          <p:nvPr/>
        </p:nvSpPr>
        <p:spPr bwMode="auto">
          <a:xfrm>
            <a:off x="7891463" y="4184650"/>
            <a:ext cx="749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600"/>
              <a:t>N(0,1)</a:t>
            </a:r>
          </a:p>
        </p:txBody>
      </p:sp>
      <p:graphicFrame>
        <p:nvGraphicFramePr>
          <p:cNvPr id="25602" name="Object 4"/>
          <p:cNvGraphicFramePr>
            <a:graphicFrameLocks noChangeAspect="1"/>
          </p:cNvGraphicFramePr>
          <p:nvPr/>
        </p:nvGraphicFramePr>
        <p:xfrm>
          <a:off x="3657600" y="5902325"/>
          <a:ext cx="1428750" cy="727075"/>
        </p:xfrm>
        <a:graphic>
          <a:graphicData uri="http://schemas.openxmlformats.org/presentationml/2006/ole">
            <mc:AlternateContent xmlns:mc="http://schemas.openxmlformats.org/markup-compatibility/2006">
              <mc:Choice xmlns:v="urn:schemas-microsoft-com:vml" Requires="v">
                <p:oleObj spid="_x0000_s25620" name="Equation" r:id="rId5" imgW="712800" imgH="356400" progId="Equation.3">
                  <p:embed/>
                </p:oleObj>
              </mc:Choice>
              <mc:Fallback>
                <p:oleObj name="Equation" r:id="rId5" imgW="712800" imgH="3564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5902325"/>
                        <a:ext cx="1428750" cy="7270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5605" name="Text Box 5"/>
          <p:cNvSpPr txBox="1">
            <a:spLocks noChangeArrowheads="1"/>
          </p:cNvSpPr>
          <p:nvPr/>
        </p:nvSpPr>
        <p:spPr bwMode="auto">
          <a:xfrm>
            <a:off x="4419600" y="898525"/>
            <a:ext cx="4038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a:t>The cool thing about working with normally distributed data is that we can manipulate it and then find answers to questions that involve comparing seemingly non-comparable distributions. </a:t>
            </a:r>
          </a:p>
        </p:txBody>
      </p:sp>
      <p:pic>
        <p:nvPicPr>
          <p:cNvPr id="25606" name="Picture 6"/>
          <p:cNvPicPr>
            <a:picLocks noChangeAspect="1" noChangeArrowheads="1"/>
          </p:cNvPicPr>
          <p:nvPr/>
        </p:nvPicPr>
        <p:blipFill>
          <a:blip r:embed="rId7">
            <a:extLst>
              <a:ext uri="{28A0092B-C50C-407E-A947-70E740481C1C}">
                <a14:useLocalDpi xmlns:a14="http://schemas.microsoft.com/office/drawing/2010/main" val="0"/>
              </a:ext>
            </a:extLst>
          </a:blip>
          <a:srcRect r="6000"/>
          <a:stretch>
            <a:fillRect/>
          </a:stretch>
        </p:blipFill>
        <p:spPr bwMode="auto">
          <a:xfrm>
            <a:off x="381000" y="533400"/>
            <a:ext cx="35814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7"/>
          <p:cNvSpPr txBox="1">
            <a:spLocks noChangeArrowheads="1"/>
          </p:cNvSpPr>
          <p:nvPr/>
        </p:nvSpPr>
        <p:spPr bwMode="auto">
          <a:xfrm>
            <a:off x="457200" y="3962400"/>
            <a:ext cx="4267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a:t>We do this by </a:t>
            </a:r>
            <a:r>
              <a:rPr lang="ja-JP" altLang="en-US" sz="2000"/>
              <a:t>“</a:t>
            </a:r>
            <a:r>
              <a:rPr lang="en-US" altLang="ja-JP" sz="2000"/>
              <a:t>standardizing</a:t>
            </a:r>
            <a:r>
              <a:rPr lang="ja-JP" altLang="en-US" sz="2000"/>
              <a:t>”</a:t>
            </a:r>
            <a:r>
              <a:rPr lang="en-US" altLang="ja-JP" sz="2000"/>
              <a:t>  the data. All this involves is changing the scale so that the mean now = 0 and the standard deviation = 1. If you do this to different distributions it makes them comparable.</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457200" y="22860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lnSpc>
                <a:spcPct val="110000"/>
              </a:lnSpc>
              <a:buFont typeface="Wingdings" charset="0"/>
              <a:buNone/>
            </a:pPr>
            <a:r>
              <a:rPr lang="en-US" sz="2800">
                <a:solidFill>
                  <a:srgbClr val="333399"/>
                </a:solidFill>
                <a:latin typeface="Garamond" charset="0"/>
              </a:rPr>
              <a:t>Finding a value when given a proportion</a:t>
            </a:r>
          </a:p>
        </p:txBody>
      </p:sp>
      <p:sp>
        <p:nvSpPr>
          <p:cNvPr id="96259" name="Rectangle 3"/>
          <p:cNvSpPr>
            <a:spLocks noGrp="1" noChangeArrowheads="1"/>
          </p:cNvSpPr>
          <p:nvPr>
            <p:ph type="body" sz="half" idx="1"/>
          </p:nvPr>
        </p:nvSpPr>
        <p:spPr>
          <a:xfrm>
            <a:off x="457200" y="990600"/>
            <a:ext cx="8229600" cy="1752600"/>
          </a:xfrm>
        </p:spPr>
        <p:txBody>
          <a:bodyPr/>
          <a:lstStyle/>
          <a:p>
            <a:pPr marL="0" indent="0" eaLnBrk="1" hangingPunct="1">
              <a:lnSpc>
                <a:spcPct val="120000"/>
              </a:lnSpc>
              <a:buFont typeface="Wingdings" charset="0"/>
              <a:buNone/>
            </a:pPr>
            <a:r>
              <a:rPr lang="en-US" sz="2400" b="1">
                <a:solidFill>
                  <a:srgbClr val="333399"/>
                </a:solidFill>
                <a:latin typeface="Garamond" charset="0"/>
                <a:ea typeface="ＭＳ Ｐゴシック" charset="0"/>
              </a:rPr>
              <a:t>Inverse normal calculations:</a:t>
            </a:r>
            <a:r>
              <a:rPr lang="en-US" sz="1800">
                <a:latin typeface="Arial" charset="0"/>
                <a:ea typeface="ＭＳ Ｐゴシック" charset="0"/>
              </a:rPr>
              <a:t> We may also want to find the observed range of values that correspond to a given proportion under the curve.</a:t>
            </a:r>
          </a:p>
          <a:p>
            <a:pPr marL="0" indent="0" eaLnBrk="1" hangingPunct="1">
              <a:lnSpc>
                <a:spcPct val="120000"/>
              </a:lnSpc>
              <a:buFont typeface="Wingdings" charset="0"/>
              <a:buNone/>
            </a:pPr>
            <a:endParaRPr lang="en-US" sz="900">
              <a:latin typeface="Arial" charset="0"/>
              <a:ea typeface="ＭＳ Ｐゴシック" charset="0"/>
            </a:endParaRPr>
          </a:p>
          <a:p>
            <a:pPr marL="0" indent="0" eaLnBrk="1" hangingPunct="1">
              <a:lnSpc>
                <a:spcPct val="120000"/>
              </a:lnSpc>
              <a:buFont typeface="Wingdings" charset="0"/>
              <a:buNone/>
            </a:pPr>
            <a:r>
              <a:rPr lang="en-US" sz="1800">
                <a:latin typeface="Arial" charset="0"/>
                <a:ea typeface="ＭＳ Ｐゴシック" charset="0"/>
              </a:rPr>
              <a:t>For that, we use Table A backward: </a:t>
            </a:r>
          </a:p>
        </p:txBody>
      </p:sp>
      <p:sp>
        <p:nvSpPr>
          <p:cNvPr id="96260" name="Rectangle 4"/>
          <p:cNvSpPr>
            <a:spLocks noChangeArrowheads="1"/>
          </p:cNvSpPr>
          <p:nvPr/>
        </p:nvSpPr>
        <p:spPr bwMode="auto">
          <a:xfrm>
            <a:off x="457200" y="2819400"/>
            <a:ext cx="3124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30000"/>
              </a:lnSpc>
              <a:spcBef>
                <a:spcPct val="20000"/>
              </a:spcBef>
              <a:buClr>
                <a:srgbClr val="333399"/>
              </a:buClr>
              <a:buSzPct val="65000"/>
              <a:buFont typeface="Wingdings" charset="0"/>
              <a:buChar char="p"/>
              <a:tabLst>
                <a:tab pos="228600" algn="l"/>
              </a:tabLst>
            </a:pPr>
            <a:r>
              <a:rPr lang="en-US" sz="2000"/>
              <a:t> We first find the desired 	area/proportion in 	the body of the 	table. </a:t>
            </a:r>
          </a:p>
          <a:p>
            <a:pPr>
              <a:lnSpc>
                <a:spcPct val="130000"/>
              </a:lnSpc>
              <a:spcBef>
                <a:spcPct val="20000"/>
              </a:spcBef>
              <a:buClr>
                <a:srgbClr val="333399"/>
              </a:buClr>
              <a:buSzPct val="65000"/>
              <a:buFont typeface="Wingdings" charset="0"/>
              <a:buNone/>
              <a:tabLst>
                <a:tab pos="228600" algn="l"/>
              </a:tabLst>
            </a:pPr>
            <a:endParaRPr lang="en-US" sz="800"/>
          </a:p>
          <a:p>
            <a:pPr>
              <a:lnSpc>
                <a:spcPct val="130000"/>
              </a:lnSpc>
              <a:spcBef>
                <a:spcPct val="20000"/>
              </a:spcBef>
              <a:buClr>
                <a:srgbClr val="333399"/>
              </a:buClr>
              <a:buSzPct val="65000"/>
              <a:buFont typeface="Wingdings" charset="0"/>
              <a:buChar char="p"/>
              <a:tabLst>
                <a:tab pos="228600" algn="l"/>
              </a:tabLst>
            </a:pPr>
            <a:r>
              <a:rPr lang="en-US" sz="2000"/>
              <a:t> We then read the 	corresponding </a:t>
            </a:r>
            <a:r>
              <a:rPr lang="en-US" sz="2000" i="1"/>
              <a:t>z-value 	</a:t>
            </a:r>
            <a:r>
              <a:rPr lang="en-US" sz="2000"/>
              <a:t>from the left column 	and top row.</a:t>
            </a:r>
          </a:p>
        </p:txBody>
      </p:sp>
      <p:pic>
        <p:nvPicPr>
          <p:cNvPr id="9626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r="1408" b="28331"/>
          <a:stretch>
            <a:fillRect/>
          </a:stretch>
        </p:blipFill>
        <p:spPr>
          <a:xfrm>
            <a:off x="3657600" y="2667000"/>
            <a:ext cx="5257800" cy="3276600"/>
          </a:xfrm>
        </p:spPr>
      </p:pic>
      <p:grpSp>
        <p:nvGrpSpPr>
          <p:cNvPr id="2" name="Group 6"/>
          <p:cNvGrpSpPr>
            <a:grpSpLocks/>
          </p:cNvGrpSpPr>
          <p:nvPr/>
        </p:nvGrpSpPr>
        <p:grpSpPr bwMode="auto">
          <a:xfrm>
            <a:off x="4076700" y="3429000"/>
            <a:ext cx="4489450" cy="3243263"/>
            <a:chOff x="2568" y="2160"/>
            <a:chExt cx="2828" cy="2043"/>
          </a:xfrm>
        </p:grpSpPr>
        <p:sp>
          <p:nvSpPr>
            <p:cNvPr id="96263" name="Oval 7"/>
            <p:cNvSpPr>
              <a:spLocks noChangeArrowheads="1"/>
            </p:cNvSpPr>
            <p:nvPr/>
          </p:nvSpPr>
          <p:spPr bwMode="auto">
            <a:xfrm>
              <a:off x="3856" y="3560"/>
              <a:ext cx="288" cy="136"/>
            </a:xfrm>
            <a:prstGeom prst="ellipse">
              <a:avLst/>
            </a:prstGeom>
            <a:solidFill>
              <a:srgbClr val="FF9900">
                <a:alpha val="20000"/>
              </a:srgbClr>
            </a:solidFill>
            <a:ln w="28575">
              <a:solidFill>
                <a:srgbClr val="FF6600"/>
              </a:solidFill>
              <a:round/>
              <a:headEnd/>
              <a:tailEnd/>
            </a:ln>
          </p:spPr>
          <p:txBody>
            <a:bodyPr wrap="none" anchor="ctr"/>
            <a:lstStyle/>
            <a:p>
              <a:endParaRPr lang="en-US"/>
            </a:p>
          </p:txBody>
        </p:sp>
        <p:sp>
          <p:nvSpPr>
            <p:cNvPr id="96264" name="Text Box 8"/>
            <p:cNvSpPr txBox="1">
              <a:spLocks noChangeArrowheads="1"/>
            </p:cNvSpPr>
            <p:nvPr/>
          </p:nvSpPr>
          <p:spPr bwMode="auto">
            <a:xfrm>
              <a:off x="2600" y="3799"/>
              <a:ext cx="2796" cy="40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t>For an area to the left of 1.25 % (0.0125), </a:t>
              </a:r>
            </a:p>
            <a:p>
              <a:pPr algn="ctr" eaLnBrk="1" hangingPunct="1"/>
              <a:r>
                <a:rPr lang="en-US"/>
                <a:t>the z-value is -2.24</a:t>
              </a:r>
            </a:p>
          </p:txBody>
        </p:sp>
        <p:sp>
          <p:nvSpPr>
            <p:cNvPr id="96265" name="Line 9"/>
            <p:cNvSpPr>
              <a:spLocks noChangeShapeType="1"/>
            </p:cNvSpPr>
            <p:nvPr/>
          </p:nvSpPr>
          <p:spPr bwMode="auto">
            <a:xfrm flipH="1">
              <a:off x="2568" y="3632"/>
              <a:ext cx="1284" cy="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266" name="Line 10"/>
            <p:cNvSpPr>
              <a:spLocks noChangeShapeType="1"/>
            </p:cNvSpPr>
            <p:nvPr/>
          </p:nvSpPr>
          <p:spPr bwMode="auto">
            <a:xfrm flipV="1">
              <a:off x="3992" y="2160"/>
              <a:ext cx="0" cy="1392"/>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body" idx="4294967295"/>
          </p:nvPr>
        </p:nvSpPr>
        <p:spPr/>
        <p:txBody>
          <a:bodyPr/>
          <a:lstStyle/>
          <a:p>
            <a:pPr marL="457200" indent="-457200" eaLnBrk="1" hangingPunct="1">
              <a:lnSpc>
                <a:spcPct val="130000"/>
              </a:lnSpc>
              <a:buFont typeface="Wingdings" charset="0"/>
              <a:buNone/>
            </a:pPr>
            <a:r>
              <a:rPr lang="en-US">
                <a:latin typeface="Arial" charset="0"/>
                <a:ea typeface="ＭＳ Ｐゴシック" charset="0"/>
              </a:rPr>
              <a:t>For each item: Identify the type of variable and give its possible values.</a:t>
            </a:r>
          </a:p>
          <a:p>
            <a:pPr marL="457200" indent="-457200" eaLnBrk="1" hangingPunct="1">
              <a:lnSpc>
                <a:spcPct val="130000"/>
              </a:lnSpc>
              <a:buFont typeface="Wingdings" charset="0"/>
              <a:buNone/>
            </a:pPr>
            <a:endParaRPr lang="en-US">
              <a:latin typeface="Arial" charset="0"/>
              <a:ea typeface="ＭＳ Ｐゴシック" charset="0"/>
            </a:endParaRPr>
          </a:p>
          <a:p>
            <a:pPr marL="457200" indent="-457200" eaLnBrk="1" hangingPunct="1">
              <a:lnSpc>
                <a:spcPct val="130000"/>
              </a:lnSpc>
              <a:buFont typeface="Wingdings" charset="0"/>
              <a:buChar char="q"/>
            </a:pPr>
            <a:r>
              <a:rPr lang="en-US">
                <a:latin typeface="Arial" charset="0"/>
                <a:ea typeface="ＭＳ Ｐゴシック" charset="0"/>
              </a:rPr>
              <a:t>Average balance on their card over the last year</a:t>
            </a:r>
          </a:p>
          <a:p>
            <a:pPr marL="784225" lvl="1" indent="-457200" eaLnBrk="1" hangingPunct="1">
              <a:lnSpc>
                <a:spcPct val="130000"/>
              </a:lnSpc>
              <a:buFont typeface="Wingdings" charset="0"/>
              <a:buChar char="q"/>
            </a:pPr>
            <a:r>
              <a:rPr lang="en-US" sz="1800">
                <a:latin typeface="Arial" charset="0"/>
                <a:ea typeface="ＭＳ Ｐゴシック" charset="0"/>
              </a:rPr>
              <a:t>Quantitative: $0.00 through $1000.00</a:t>
            </a:r>
          </a:p>
          <a:p>
            <a:pPr marL="457200" indent="-457200" eaLnBrk="1" hangingPunct="1">
              <a:lnSpc>
                <a:spcPct val="130000"/>
              </a:lnSpc>
              <a:buFont typeface="Wingdings" charset="0"/>
              <a:buChar char="q"/>
            </a:pPr>
            <a:r>
              <a:rPr lang="en-US">
                <a:latin typeface="Arial" charset="0"/>
                <a:ea typeface="ＭＳ Ｐゴシック" charset="0"/>
              </a:rPr>
              <a:t>Whether customer has ever made late payments</a:t>
            </a:r>
          </a:p>
          <a:p>
            <a:pPr marL="784225" lvl="1" indent="-457200" eaLnBrk="1" hangingPunct="1">
              <a:lnSpc>
                <a:spcPct val="130000"/>
              </a:lnSpc>
              <a:buFont typeface="Wingdings" charset="0"/>
              <a:buChar char="q"/>
            </a:pPr>
            <a:r>
              <a:rPr lang="en-US" sz="1800">
                <a:latin typeface="Arial" charset="0"/>
                <a:ea typeface="ＭＳ Ｐゴシック" charset="0"/>
              </a:rPr>
              <a:t>Categorical: Yes, No</a:t>
            </a:r>
          </a:p>
          <a:p>
            <a:pPr marL="457200" indent="-457200" eaLnBrk="1" hangingPunct="1">
              <a:lnSpc>
                <a:spcPct val="130000"/>
              </a:lnSpc>
              <a:buFont typeface="Wingdings" charset="0"/>
              <a:buChar char="q"/>
            </a:pPr>
            <a:r>
              <a:rPr lang="en-US">
                <a:latin typeface="Arial" charset="0"/>
                <a:ea typeface="ＭＳ Ｐゴシック" charset="0"/>
              </a:rPr>
              <a:t>Which day of the week their card is used the most</a:t>
            </a:r>
          </a:p>
          <a:p>
            <a:pPr marL="784225" lvl="1" indent="-457200" eaLnBrk="1" hangingPunct="1">
              <a:lnSpc>
                <a:spcPct val="130000"/>
              </a:lnSpc>
              <a:buFont typeface="Wingdings" charset="0"/>
              <a:buChar char="q"/>
            </a:pPr>
            <a:r>
              <a:rPr lang="en-US" sz="1800">
                <a:latin typeface="Arial" charset="0"/>
                <a:ea typeface="ＭＳ Ｐゴシック" charset="0"/>
              </a:rPr>
              <a:t>Categorical: Sunday, Monday, Tuesday, …, Saturday</a:t>
            </a:r>
          </a:p>
          <a:p>
            <a:pPr marL="457200" indent="-457200" eaLnBrk="1" hangingPunct="1">
              <a:lnSpc>
                <a:spcPct val="130000"/>
              </a:lnSpc>
              <a:buFont typeface="Wingdings" charset="0"/>
              <a:buChar char="q"/>
            </a:pPr>
            <a:r>
              <a:rPr lang="en-US">
                <a:latin typeface="Arial" charset="0"/>
                <a:ea typeface="ＭＳ Ｐゴシック" charset="0"/>
              </a:rPr>
              <a:t>Customer</a:t>
            </a:r>
            <a:r>
              <a:rPr lang="ja-JP" altLang="en-US">
                <a:latin typeface="Arial" charset="0"/>
                <a:ea typeface="ＭＳ Ｐゴシック" charset="0"/>
              </a:rPr>
              <a:t>’</a:t>
            </a:r>
            <a:r>
              <a:rPr lang="en-US" altLang="ja-JP">
                <a:latin typeface="Arial" charset="0"/>
                <a:ea typeface="ＭＳ Ｐゴシック" charset="0"/>
              </a:rPr>
              <a:t>s age (in years)</a:t>
            </a:r>
          </a:p>
          <a:p>
            <a:pPr marL="784225" lvl="1" indent="-457200" eaLnBrk="1" hangingPunct="1">
              <a:lnSpc>
                <a:spcPct val="130000"/>
              </a:lnSpc>
              <a:buFont typeface="Wingdings" charset="0"/>
              <a:buChar char="q"/>
            </a:pPr>
            <a:r>
              <a:rPr lang="en-US" sz="1800">
                <a:latin typeface="Arial" charset="0"/>
                <a:ea typeface="ＭＳ Ｐゴシック" charset="0"/>
              </a:rPr>
              <a:t>Quantitative: 21, 22, 23, 24, 25 years</a:t>
            </a:r>
          </a:p>
          <a:p>
            <a:pPr marL="457200" indent="-457200" eaLnBrk="1" hangingPunct="1">
              <a:lnSpc>
                <a:spcPct val="130000"/>
              </a:lnSpc>
              <a:buFont typeface="Garamond" charset="0"/>
              <a:buAutoNum type="arabicParenR"/>
            </a:pPr>
            <a:endParaRPr lang="en-US">
              <a:latin typeface="Arial" charset="0"/>
              <a:ea typeface="ＭＳ Ｐゴシック" charset="0"/>
            </a:endParaRPr>
          </a:p>
          <a:p>
            <a:pPr marL="457200" indent="-457200" eaLnBrk="1" hangingPunct="1">
              <a:lnSpc>
                <a:spcPct val="130000"/>
              </a:lnSpc>
              <a:buFont typeface="Garamond" charset="0"/>
              <a:buAutoNum type="arabicParenR"/>
            </a:pPr>
            <a:endParaRPr lang="en-US">
              <a:latin typeface="Arial" charset="0"/>
              <a:ea typeface="ＭＳ Ｐゴシック" charset="0"/>
            </a:endParaRPr>
          </a:p>
        </p:txBody>
      </p:sp>
      <p:sp>
        <p:nvSpPr>
          <p:cNvPr id="37891" name="Rectangle 5"/>
          <p:cNvSpPr>
            <a:spLocks noGrp="1" noChangeArrowheads="1"/>
          </p:cNvSpPr>
          <p:nvPr>
            <p:ph type="title" idx="4294967295"/>
          </p:nvPr>
        </p:nvSpPr>
        <p:spPr/>
        <p:txBody>
          <a:bodyPr/>
          <a:lstStyle/>
          <a:p>
            <a:pPr eaLnBrk="1" hangingPunct="1"/>
            <a:r>
              <a:rPr lang="en-US">
                <a:latin typeface="Garamond" charset="0"/>
                <a:ea typeface="ＭＳ Ｐゴシック" charset="0"/>
              </a:rPr>
              <a:t>Credit card example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sz="3200">
                <a:solidFill>
                  <a:srgbClr val="333399"/>
                </a:solidFill>
                <a:latin typeface="Garamond" charset="0"/>
                <a:ea typeface="ＭＳ Ｐゴシック" charset="0"/>
              </a:rPr>
              <a:t>Inverse Normal Calculations</a:t>
            </a:r>
          </a:p>
        </p:txBody>
      </p:sp>
      <p:sp>
        <p:nvSpPr>
          <p:cNvPr id="26628" name="Rectangle 3"/>
          <p:cNvSpPr>
            <a:spLocks noGrp="1" noChangeArrowheads="1"/>
          </p:cNvSpPr>
          <p:nvPr>
            <p:ph type="body" sz="half" idx="1"/>
          </p:nvPr>
        </p:nvSpPr>
        <p:spPr>
          <a:xfrm>
            <a:off x="457200" y="1219200"/>
            <a:ext cx="8153400" cy="5410200"/>
          </a:xfrm>
        </p:spPr>
        <p:txBody>
          <a:bodyPr/>
          <a:lstStyle/>
          <a:p>
            <a:pPr eaLnBrk="1" hangingPunct="1"/>
            <a:r>
              <a:rPr lang="en-US" sz="1800">
                <a:latin typeface="Arial" charset="0"/>
                <a:ea typeface="ＭＳ Ｐゴシック" charset="0"/>
              </a:rPr>
              <a:t>SAT Verbal test scores follow approximately the </a:t>
            </a:r>
            <a:r>
              <a:rPr lang="en-US" sz="1800" i="1">
                <a:latin typeface="Arial" charset="0"/>
                <a:ea typeface="ＭＳ Ｐゴシック" charset="0"/>
              </a:rPr>
              <a:t>N</a:t>
            </a:r>
            <a:r>
              <a:rPr lang="en-US" sz="1800">
                <a:latin typeface="Arial" charset="0"/>
                <a:ea typeface="ＭＳ Ｐゴシック" charset="0"/>
              </a:rPr>
              <a:t>(505, 110) distribution. How high must a student score to place in the top 10% of all students taking the SAT?</a:t>
            </a:r>
          </a:p>
          <a:p>
            <a:pPr eaLnBrk="1" hangingPunct="1"/>
            <a:endParaRPr lang="en-US" sz="1800">
              <a:latin typeface="Arial" charset="0"/>
              <a:ea typeface="ＭＳ Ｐゴシック" charset="0"/>
            </a:endParaRPr>
          </a:p>
        </p:txBody>
      </p:sp>
      <p:sp>
        <p:nvSpPr>
          <p:cNvPr id="26629" name="Text Box 5"/>
          <p:cNvSpPr txBox="1">
            <a:spLocks noChangeArrowheads="1"/>
          </p:cNvSpPr>
          <p:nvPr/>
        </p:nvSpPr>
        <p:spPr bwMode="auto">
          <a:xfrm>
            <a:off x="914400" y="2362200"/>
            <a:ext cx="35052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99"/>
                </a:solidFill>
              </a:rPr>
              <a:t>1.</a:t>
            </a:r>
            <a:r>
              <a:rPr lang="en-US"/>
              <a:t> </a:t>
            </a:r>
            <a:r>
              <a:rPr lang="en-US" i="1"/>
              <a:t>z</a:t>
            </a:r>
            <a:r>
              <a:rPr lang="en-US"/>
              <a:t> = 1.28 is the standardized value with area 0.9 to its left and 0.1 to its right.</a:t>
            </a:r>
          </a:p>
          <a:p>
            <a:pPr eaLnBrk="1" hangingPunct="1">
              <a:spcBef>
                <a:spcPct val="50000"/>
              </a:spcBef>
            </a:pPr>
            <a:endParaRPr lang="en-US"/>
          </a:p>
          <a:p>
            <a:pPr eaLnBrk="1" hangingPunct="1">
              <a:spcBef>
                <a:spcPct val="50000"/>
              </a:spcBef>
            </a:pPr>
            <a:r>
              <a:rPr lang="en-US">
                <a:solidFill>
                  <a:srgbClr val="333399"/>
                </a:solidFill>
              </a:rPr>
              <a:t>2.</a:t>
            </a:r>
            <a:r>
              <a:rPr lang="en-US"/>
              <a:t> Unstandardize</a:t>
            </a:r>
          </a:p>
          <a:p>
            <a:pPr eaLnBrk="1" hangingPunct="1">
              <a:spcBef>
                <a:spcPct val="50000"/>
              </a:spcBef>
            </a:pPr>
            <a:endParaRPr lang="en-US"/>
          </a:p>
        </p:txBody>
      </p:sp>
      <p:graphicFrame>
        <p:nvGraphicFramePr>
          <p:cNvPr id="26626" name="Object 6"/>
          <p:cNvGraphicFramePr>
            <a:graphicFrameLocks noGrp="1" noChangeAspect="1"/>
          </p:cNvGraphicFramePr>
          <p:nvPr>
            <p:ph sz="half" idx="2"/>
          </p:nvPr>
        </p:nvGraphicFramePr>
        <p:xfrm>
          <a:off x="1250950" y="4267200"/>
          <a:ext cx="1544638" cy="665163"/>
        </p:xfrm>
        <a:graphic>
          <a:graphicData uri="http://schemas.openxmlformats.org/presentationml/2006/ole">
            <mc:AlternateContent xmlns:mc="http://schemas.openxmlformats.org/markup-compatibility/2006">
              <mc:Choice xmlns:v="urn:schemas-microsoft-com:vml" Requires="v">
                <p:oleObj spid="_x0000_s26644" name="Equation" r:id="rId4" imgW="914400" imgH="393700" progId="Equation.DSMT4">
                  <p:embed/>
                </p:oleObj>
              </mc:Choice>
              <mc:Fallback>
                <p:oleObj name="Equation" r:id="rId4" imgW="914400" imgH="393700" progId="Equation.DSMT4">
                  <p:embed/>
                  <p:pic>
                    <p:nvPicPr>
                      <p:cNvPr id="0" name="Picture 1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950" y="4267200"/>
                        <a:ext cx="1544638" cy="6651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6630" name="Text Box 7"/>
          <p:cNvSpPr txBox="1">
            <a:spLocks noChangeArrowheads="1"/>
          </p:cNvSpPr>
          <p:nvPr/>
        </p:nvSpPr>
        <p:spPr bwMode="auto">
          <a:xfrm>
            <a:off x="990600" y="5173663"/>
            <a:ext cx="335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t>Solving for </a:t>
            </a:r>
            <a:r>
              <a:rPr lang="en-US" i="1"/>
              <a:t>x</a:t>
            </a:r>
            <a:r>
              <a:rPr lang="en-US"/>
              <a:t> gives a score of at least 646 on the SAT.</a:t>
            </a:r>
          </a:p>
        </p:txBody>
      </p:sp>
      <p:pic>
        <p:nvPicPr>
          <p:cNvPr id="26631" name="Picture 3" descr="moore01-f27.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429000"/>
            <a:ext cx="477361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Text Box 2"/>
          <p:cNvSpPr txBox="1">
            <a:spLocks noChangeArrowheads="1"/>
          </p:cNvSpPr>
          <p:nvPr/>
        </p:nvSpPr>
        <p:spPr bwMode="auto">
          <a:xfrm>
            <a:off x="457200" y="1143000"/>
            <a:ext cx="83058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7713" indent="-296863"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40000"/>
              </a:lnSpc>
            </a:pPr>
            <a:r>
              <a:rPr lang="en-US" sz="2000"/>
              <a:t>One way to assess if a distribution is indeed approximately normal is to plot the data on a </a:t>
            </a:r>
            <a:r>
              <a:rPr lang="en-US" sz="2000" b="1">
                <a:solidFill>
                  <a:srgbClr val="333399"/>
                </a:solidFill>
              </a:rPr>
              <a:t>normal quantile plot</a:t>
            </a:r>
            <a:r>
              <a:rPr lang="en-US" sz="2000" b="1"/>
              <a:t>.</a:t>
            </a:r>
          </a:p>
          <a:p>
            <a:pPr eaLnBrk="1" hangingPunct="1">
              <a:lnSpc>
                <a:spcPct val="140000"/>
              </a:lnSpc>
            </a:pPr>
            <a:endParaRPr lang="en-US" sz="1200" b="1"/>
          </a:p>
          <a:p>
            <a:pPr eaLnBrk="1" hangingPunct="1">
              <a:lnSpc>
                <a:spcPct val="140000"/>
              </a:lnSpc>
            </a:pPr>
            <a:r>
              <a:rPr lang="en-US" sz="2000"/>
              <a:t>The data points are ranked and the percentile ranks are converted to </a:t>
            </a:r>
            <a:r>
              <a:rPr lang="en-US" sz="2000" i="1"/>
              <a:t>z</a:t>
            </a:r>
            <a:r>
              <a:rPr lang="en-US" sz="2000"/>
              <a:t>-scores with Table A. The </a:t>
            </a:r>
            <a:r>
              <a:rPr lang="en-US" sz="2000" i="1"/>
              <a:t>z</a:t>
            </a:r>
            <a:r>
              <a:rPr lang="en-US" sz="2000"/>
              <a:t>-scores are then used for the x axis against which the data are plotted on the y axis of the normal quantile plot. </a:t>
            </a:r>
          </a:p>
          <a:p>
            <a:pPr eaLnBrk="1" hangingPunct="1">
              <a:lnSpc>
                <a:spcPct val="140000"/>
              </a:lnSpc>
            </a:pPr>
            <a:endParaRPr lang="en-US" sz="1200"/>
          </a:p>
          <a:p>
            <a:pPr lvl="1" eaLnBrk="1" hangingPunct="1">
              <a:lnSpc>
                <a:spcPct val="140000"/>
              </a:lnSpc>
              <a:spcAft>
                <a:spcPct val="35000"/>
              </a:spcAft>
              <a:buClr>
                <a:srgbClr val="CC0000"/>
              </a:buClr>
              <a:buSzPct val="60000"/>
              <a:buFont typeface="Wingdings" charset="0"/>
              <a:buChar char="p"/>
            </a:pPr>
            <a:r>
              <a:rPr lang="en-US" sz="2000"/>
              <a:t>If the </a:t>
            </a:r>
            <a:r>
              <a:rPr lang="en-US"/>
              <a:t>distribution is indeed normal the plot will show a straight line, indicating a good match between the data and a normal distribution. </a:t>
            </a:r>
          </a:p>
          <a:p>
            <a:pPr lvl="1" eaLnBrk="1" hangingPunct="1">
              <a:lnSpc>
                <a:spcPct val="140000"/>
              </a:lnSpc>
              <a:spcBef>
                <a:spcPct val="45000"/>
              </a:spcBef>
              <a:buClr>
                <a:srgbClr val="CC0000"/>
              </a:buClr>
              <a:buSzPct val="60000"/>
              <a:buFont typeface="Wingdings" charset="0"/>
              <a:buChar char="p"/>
            </a:pPr>
            <a:r>
              <a:rPr lang="en-US"/>
              <a:t>Systematic deviations from a straight line indicate a non-normal distribution. Outliers appear as points that are far away from the overall pattern of the plot. </a:t>
            </a:r>
            <a:endParaRPr lang="en-US" sz="2000"/>
          </a:p>
          <a:p>
            <a:pPr eaLnBrk="1" hangingPunct="1">
              <a:lnSpc>
                <a:spcPct val="140000"/>
              </a:lnSpc>
            </a:pPr>
            <a:endParaRPr lang="en-US" sz="1200"/>
          </a:p>
        </p:txBody>
      </p:sp>
      <p:sp>
        <p:nvSpPr>
          <p:cNvPr id="97283" name="Rectangle 3"/>
          <p:cNvSpPr>
            <a:spLocks noChangeArrowheads="1"/>
          </p:cNvSpPr>
          <p:nvPr/>
        </p:nvSpPr>
        <p:spPr bwMode="auto">
          <a:xfrm>
            <a:off x="457200" y="228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62000" indent="-762000">
              <a:buFont typeface="Wingdings" charset="0"/>
              <a:buNone/>
            </a:pPr>
            <a:r>
              <a:rPr lang="en-US" sz="4000">
                <a:solidFill>
                  <a:srgbClr val="333399"/>
                </a:solidFill>
                <a:latin typeface="Garamond" charset="0"/>
              </a:rPr>
              <a:t>Assessing the Normality of data</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08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0834">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08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0834" grpId="0" build="p" bldLvl="2"/>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p:cNvSpPr txBox="1">
            <a:spLocks noChangeArrowheads="1"/>
          </p:cNvSpPr>
          <p:nvPr/>
        </p:nvSpPr>
        <p:spPr bwMode="auto">
          <a:xfrm>
            <a:off x="4800600" y="533400"/>
            <a:ext cx="2819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99"/>
                </a:solidFill>
              </a:rPr>
              <a:t>Normal quantile plot of the IQ of fifth graders. This distribution is roughly Normal.</a:t>
            </a:r>
            <a:br>
              <a:rPr lang="en-US">
                <a:solidFill>
                  <a:srgbClr val="333399"/>
                </a:solidFill>
              </a:rPr>
            </a:br>
            <a:endParaRPr lang="en-US">
              <a:solidFill>
                <a:srgbClr val="333399"/>
              </a:solidFill>
            </a:endParaRPr>
          </a:p>
        </p:txBody>
      </p:sp>
      <p:sp>
        <p:nvSpPr>
          <p:cNvPr id="98307" name="Text Box 5"/>
          <p:cNvSpPr txBox="1">
            <a:spLocks noChangeArrowheads="1"/>
          </p:cNvSpPr>
          <p:nvPr/>
        </p:nvSpPr>
        <p:spPr bwMode="auto">
          <a:xfrm>
            <a:off x="838200" y="4419600"/>
            <a:ext cx="3124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99"/>
                </a:solidFill>
              </a:rPr>
              <a:t>Normal quantile plot of the time to start a business. This distribution is skewed to the right.</a:t>
            </a:r>
            <a:br>
              <a:rPr lang="en-US">
                <a:solidFill>
                  <a:srgbClr val="333399"/>
                </a:solidFill>
              </a:rPr>
            </a:br>
            <a:endParaRPr lang="en-US">
              <a:solidFill>
                <a:srgbClr val="333399"/>
              </a:solidFill>
            </a:endParaRPr>
          </a:p>
        </p:txBody>
      </p:sp>
      <p:pic>
        <p:nvPicPr>
          <p:cNvPr id="9830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81400"/>
            <a:ext cx="4346575"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09600"/>
            <a:ext cx="4275138"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Moore01-28_FINAL"/>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57200" y="762000"/>
            <a:ext cx="4278313" cy="3125788"/>
          </a:xfrm>
        </p:spPr>
      </p:pic>
      <p:pic>
        <p:nvPicPr>
          <p:cNvPr id="99331" name="Picture 3" descr="Moore01-29_FI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352800"/>
            <a:ext cx="4332288"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4"/>
          <p:cNvSpPr txBox="1">
            <a:spLocks noChangeArrowheads="1"/>
          </p:cNvSpPr>
          <p:nvPr/>
        </p:nvSpPr>
        <p:spPr bwMode="auto">
          <a:xfrm>
            <a:off x="4191000" y="990600"/>
            <a:ext cx="281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99"/>
                </a:solidFill>
              </a:rPr>
              <a:t>This distribution is roughly Normal except for one low outlier.</a:t>
            </a:r>
            <a:br>
              <a:rPr lang="en-US">
                <a:solidFill>
                  <a:srgbClr val="333399"/>
                </a:solidFill>
              </a:rPr>
            </a:br>
            <a:endParaRPr lang="en-US">
              <a:solidFill>
                <a:srgbClr val="333399"/>
              </a:solidFill>
            </a:endParaRPr>
          </a:p>
        </p:txBody>
      </p:sp>
      <p:sp>
        <p:nvSpPr>
          <p:cNvPr id="99333" name="Text Box 5"/>
          <p:cNvSpPr txBox="1">
            <a:spLocks noChangeArrowheads="1"/>
          </p:cNvSpPr>
          <p:nvPr/>
        </p:nvSpPr>
        <p:spPr bwMode="auto">
          <a:xfrm>
            <a:off x="1524000" y="5181600"/>
            <a:ext cx="4038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99"/>
                </a:solidFill>
              </a:rPr>
              <a:t>This distribution is                                   skewed, not normal.</a:t>
            </a:r>
            <a:br>
              <a:rPr lang="en-US">
                <a:solidFill>
                  <a:srgbClr val="333399"/>
                </a:solidFill>
              </a:rPr>
            </a:br>
            <a:endParaRPr lang="en-US">
              <a:solidFill>
                <a:srgbClr val="333399"/>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Edge</Template>
  <TotalTime>13346</TotalTime>
  <Words>5312</Words>
  <Application>Microsoft Macintosh PowerPoint</Application>
  <PresentationFormat>On-screen Show (4:3)</PresentationFormat>
  <Paragraphs>718</Paragraphs>
  <Slides>93</Slides>
  <Notes>80</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93</vt:i4>
      </vt:variant>
    </vt:vector>
  </HeadingPairs>
  <TitlesOfParts>
    <vt:vector size="98" baseType="lpstr">
      <vt:lpstr>Edge</vt:lpstr>
      <vt:lpstr>Excel.Chart.8</vt:lpstr>
      <vt:lpstr>Chart</vt:lpstr>
      <vt:lpstr>Worksheet</vt:lpstr>
      <vt:lpstr>Equation</vt:lpstr>
      <vt:lpstr>The Practice of Statistics for Business and Economics Third Edition</vt:lpstr>
      <vt:lpstr>Announcement</vt:lpstr>
      <vt:lpstr>Examining Distributions Displaying Distributions with Graphs</vt:lpstr>
      <vt:lpstr>Objectives (PSBE Chapter 1.1)</vt:lpstr>
      <vt:lpstr>Important terms</vt:lpstr>
      <vt:lpstr>Law firm example</vt:lpstr>
      <vt:lpstr>Types of variables</vt:lpstr>
      <vt:lpstr>Credit card example</vt:lpstr>
      <vt:lpstr>Credit card example</vt:lpstr>
      <vt:lpstr>To better understand a data set, ask:</vt:lpstr>
      <vt:lpstr>Displaying categorical data</vt:lpstr>
      <vt:lpstr>Marital status example</vt:lpstr>
      <vt:lpstr>Ways to chart categorical data</vt:lpstr>
      <vt:lpstr>Example 1.7     GPS Market share example</vt:lpstr>
      <vt:lpstr>PowerPoint Presentation</vt:lpstr>
      <vt:lpstr>PowerPoint Presentation</vt:lpstr>
      <vt:lpstr>Example 1.10 The Cost Is $164 Billion!</vt:lpstr>
      <vt:lpstr>PowerPoint Presentation</vt:lpstr>
      <vt:lpstr>Child poverty before and after government intervention—UNICEF, 1996</vt:lpstr>
      <vt:lpstr>Ways to chart quantitative data</vt:lpstr>
      <vt:lpstr>Histograms</vt:lpstr>
      <vt:lpstr>Case 1.1 Treasury Bills</vt:lpstr>
      <vt:lpstr>Example 1.12 A Histogram of T-bill Interest Rates</vt:lpstr>
      <vt:lpstr>Example 1.12 A Histogram of T-bill Interest Rates</vt:lpstr>
      <vt:lpstr>Interpreting histograms</vt:lpstr>
      <vt:lpstr>Common distribution patterns (shapes)</vt:lpstr>
      <vt:lpstr>Common distribution patterns (shapes)</vt:lpstr>
      <vt:lpstr>Common distribution patterns (shapes)</vt:lpstr>
      <vt:lpstr>Many shapes are complex</vt:lpstr>
      <vt:lpstr>Outliers</vt:lpstr>
      <vt:lpstr>IMPORTANT NOTE: Your data are the way they are. Do not try to force them into a particular shape.</vt:lpstr>
      <vt:lpstr>How to create a histogram</vt:lpstr>
      <vt:lpstr>Example 1.13 Calls to a Customer Service Center</vt:lpstr>
      <vt:lpstr>Example 1.13 Calls to a Customer Service Center</vt:lpstr>
      <vt:lpstr>Example 1.14 A histograms of the lengths of all 31,492 calls </vt:lpstr>
      <vt:lpstr>Example 1.15 Another histograms of the lengths of all 31,492 calls </vt:lpstr>
      <vt:lpstr>Stemplot</vt:lpstr>
      <vt:lpstr>Stemplots</vt:lpstr>
      <vt:lpstr>Example 1.12 A Histogram of T-bill Interest Rates</vt:lpstr>
      <vt:lpstr>Example 1.16 Stemplots of the T-bill interest rates </vt:lpstr>
      <vt:lpstr>Stemplots</vt:lpstr>
      <vt:lpstr>Stemplot</vt:lpstr>
      <vt:lpstr>Stemplot</vt:lpstr>
      <vt:lpstr>Stemplots vs. histograms </vt:lpstr>
      <vt:lpstr>Line graphs: time plots</vt:lpstr>
      <vt:lpstr>Line graphs: time plots</vt:lpstr>
      <vt:lpstr>Line graphs: time plots</vt:lpstr>
      <vt:lpstr>PowerPoint Presentation</vt:lpstr>
      <vt:lpstr>Examining Distributions Describing Distributions with Numbers</vt:lpstr>
      <vt:lpstr>Objectives (PSBE Chapter 1.2)</vt:lpstr>
      <vt:lpstr>Case 1.2 Time to Start a Business </vt:lpstr>
      <vt:lpstr>PowerPoint Presentation</vt:lpstr>
      <vt:lpstr>Measure of center: the median</vt:lpstr>
      <vt:lpstr>Example 1.22 Median Time to Start a Business</vt:lpstr>
      <vt:lpstr>PowerPoint Presentation</vt:lpstr>
      <vt:lpstr>PowerPoint Presentation</vt:lpstr>
      <vt:lpstr>PowerPoint Presentation</vt:lpstr>
      <vt:lpstr>Mean vs. Median</vt:lpstr>
      <vt:lpstr>Mean or Median?</vt:lpstr>
      <vt:lpstr>What should you use, when, and why?</vt:lpstr>
      <vt:lpstr>Measuring spread: percentiles </vt:lpstr>
      <vt:lpstr>PowerPoint Presentation</vt:lpstr>
      <vt:lpstr>Example 1.23</vt:lpstr>
      <vt:lpstr>PowerPoint Presentation</vt:lpstr>
      <vt:lpstr>PowerPoint Presentation</vt:lpstr>
      <vt:lpstr>Suspected outliers</vt:lpstr>
      <vt:lpstr>PowerPoint Presentation</vt:lpstr>
      <vt:lpstr>PowerPoint Presentation</vt:lpstr>
      <vt:lpstr>Calculations …</vt:lpstr>
      <vt:lpstr>Properties of Standard Deviation</vt:lpstr>
      <vt:lpstr>Examining Distributions The Normal Distributions</vt:lpstr>
      <vt:lpstr>Objectives (PSBE Chapter 1.3)</vt:lpstr>
      <vt:lpstr>PowerPoint Presentation</vt:lpstr>
      <vt:lpstr>PowerPoint Presentation</vt:lpstr>
      <vt:lpstr>PowerPoint Presentation</vt:lpstr>
      <vt:lpstr>PowerPoint Presentation</vt:lpstr>
      <vt:lpstr>A family of density curves</vt:lpstr>
      <vt:lpstr>PowerPoint Presentation</vt:lpstr>
      <vt:lpstr>PowerPoint Presentation</vt:lpstr>
      <vt:lpstr>Standardizing: calculating z-scores</vt:lpstr>
      <vt:lpstr>Example: Women heights</vt:lpstr>
      <vt:lpstr>Using Table A</vt:lpstr>
      <vt:lpstr>PowerPoint Presentation</vt:lpstr>
      <vt:lpstr>Tips on using Table A</vt:lpstr>
      <vt:lpstr>Tips on using Table A</vt:lpstr>
      <vt:lpstr>PowerPoint Presentation</vt:lpstr>
      <vt:lpstr>PowerPoint Presentation</vt:lpstr>
      <vt:lpstr>PowerPoint Presentation</vt:lpstr>
      <vt:lpstr>PowerPoint Presentation</vt:lpstr>
      <vt:lpstr>Inverse Normal Calculations</vt:lpstr>
      <vt:lpstr>PowerPoint Presentation</vt:lpstr>
      <vt:lpstr>PowerPoint Presentation</vt:lpstr>
      <vt:lpstr>PowerPoint Presentation</vt:lpstr>
    </vt:vector>
  </TitlesOfParts>
  <Company>UCI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Brigitte Baldi</dc:creator>
  <cp:lastModifiedBy>Sarah Sellke</cp:lastModifiedBy>
  <cp:revision>698</cp:revision>
  <cp:lastPrinted>2003-07-12T15:26:38Z</cp:lastPrinted>
  <dcterms:created xsi:type="dcterms:W3CDTF">2003-05-27T03:45:36Z</dcterms:created>
  <dcterms:modified xsi:type="dcterms:W3CDTF">2013-01-11T00:48:59Z</dcterms:modified>
</cp:coreProperties>
</file>